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8" r:id="rId6"/>
    <p:sldId id="271" r:id="rId7"/>
    <p:sldId id="270" r:id="rId8"/>
    <p:sldId id="259" r:id="rId9"/>
    <p:sldId id="256" r:id="rId10"/>
    <p:sldId id="273" r:id="rId11"/>
    <p:sldId id="274" r:id="rId12"/>
    <p:sldId id="275" r:id="rId13"/>
    <p:sldId id="276" r:id="rId14"/>
    <p:sldId id="262" r:id="rId15"/>
    <p:sldId id="260" r:id="rId16"/>
    <p:sldId id="263" r:id="rId17"/>
    <p:sldId id="264" r:id="rId18"/>
    <p:sldId id="265" r:id="rId19"/>
    <p:sldId id="266" r:id="rId20"/>
    <p:sldId id="268" r:id="rId21"/>
    <p:sldId id="269" r:id="rId22"/>
    <p:sldId id="267" r:id="rId23"/>
    <p:sldId id="261"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le Cup" initials="PC" lastIdx="1" clrIdx="0">
    <p:extLst>
      <p:ext uri="{19B8F6BF-5375-455C-9EA6-DF929625EA0E}">
        <p15:presenceInfo xmlns:p15="http://schemas.microsoft.com/office/powerpoint/2012/main" userId="S::pascalle.cup@award.nl::0ea304e4-fd88-43e4-aecf-62256dd202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08602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426610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68716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00639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81484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3-9-2020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15746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3-9-2020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90625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4243983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45545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3-9-2020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62935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3-9-2020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6504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ruimtelijkeplannen.nl/documents/NL.IMRO.085500002001017-/v_NL.IMRO.085500002001017-.pdf"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decentrale.regelgeving.overheid.nl/cvdr/xhtmloutput/Historie/Zeeland/CVDR230513/CVDR230513_2.html" TargetMode="External"/><Relationship Id="rId5" Type="http://schemas.openxmlformats.org/officeDocument/2006/relationships/hyperlink" Target="https://www.brabant.nl/dossiers/dossiers-op-thema/ruimtelijke-ordening/ruimtelijk-beleid/structuurvisie" TargetMode="External"/><Relationship Id="rId4" Type="http://schemas.openxmlformats.org/officeDocument/2006/relationships/hyperlink" Target="https://www.omgevingsweb.nl/cms/files/2016-12/d-nl.imro.0855.stv2015001-d001.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PQlBndx90tI"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97437" y="4144252"/>
            <a:ext cx="7315200" cy="566738"/>
          </a:xfrm>
        </p:spPr>
        <p:txBody>
          <a:bodyPr anchor="b">
            <a:normAutofit/>
          </a:bodyPr>
          <a:lstStyle/>
          <a:p>
            <a:r>
              <a:rPr lang="nl-NL" sz="2800" b="1" dirty="0" err="1"/>
              <a:t>Stad&amp;Wijk</a:t>
            </a:r>
            <a:endParaRPr lang="nl-NL" sz="2800" b="1" dirty="0"/>
          </a:p>
        </p:txBody>
      </p:sp>
      <p:pic>
        <p:nvPicPr>
          <p:cNvPr id="1026" name="Picture 2" descr="Welkom groep 5B op onze groepspagina - De Windroos">
            <a:extLst>
              <a:ext uri="{FF2B5EF4-FFF2-40B4-BE49-F238E27FC236}">
                <a16:creationId xmlns:a16="http://schemas.microsoft.com/office/drawing/2014/main" id="{340D595B-1510-4227-A083-B2CC748FD5B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16437" y="60158"/>
            <a:ext cx="7315200" cy="3994484"/>
          </a:xfrm>
          <a:prstGeom prst="rect">
            <a:avLst/>
          </a:prstGeom>
          <a:noFill/>
          <a:extLst>
            <a:ext uri="{909E8E84-426E-40DD-AFC4-6F175D3DCCD1}">
              <a14:hiddenFill xmlns:a14="http://schemas.microsoft.com/office/drawing/2010/main">
                <a:solidFill>
                  <a:srgbClr val="FFFFFF"/>
                </a:solidFill>
              </a14:hiddenFill>
            </a:ext>
          </a:extLst>
        </p:spPr>
      </p:pic>
      <p:sp>
        <p:nvSpPr>
          <p:cNvPr id="3" name="Ondertitel 2"/>
          <p:cNvSpPr>
            <a:spLocks noGrp="1"/>
          </p:cNvSpPr>
          <p:nvPr>
            <p:ph type="body" sz="half" idx="2"/>
          </p:nvPr>
        </p:nvSpPr>
        <p:spPr>
          <a:xfrm>
            <a:off x="3197437" y="4800600"/>
            <a:ext cx="7315200" cy="1256982"/>
          </a:xfrm>
        </p:spPr>
        <p:txBody>
          <a:bodyPr>
            <a:normAutofit/>
          </a:bodyPr>
          <a:lstStyle/>
          <a:p>
            <a:r>
              <a:rPr lang="nl-NL" sz="2400" dirty="0"/>
              <a:t>2020 2021 Jaar 3 – Periode 1</a:t>
            </a:r>
          </a:p>
          <a:p>
            <a:r>
              <a:rPr lang="nl-NL" sz="2400" dirty="0"/>
              <a:t>Les 1 van 4 september</a:t>
            </a:r>
          </a:p>
        </p:txBody>
      </p:sp>
    </p:spTree>
    <p:extLst>
      <p:ext uri="{BB962C8B-B14F-4D97-AF65-F5344CB8AC3E}">
        <p14:creationId xmlns:p14="http://schemas.microsoft.com/office/powerpoint/2010/main" val="111152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FBBBA51-C8E1-4C45-BEDD-1E411CE3B1A3}"/>
              </a:ext>
            </a:extLst>
          </p:cNvPr>
          <p:cNvSpPr/>
          <p:nvPr/>
        </p:nvSpPr>
        <p:spPr>
          <a:xfrm>
            <a:off x="1480520" y="2689900"/>
            <a:ext cx="866423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1" u="none" strike="noStrike" kern="1200" cap="none" spc="0" normalizeH="0" baseline="0" noProof="0" dirty="0">
                <a:ln>
                  <a:noFill/>
                </a:ln>
                <a:solidFill>
                  <a:srgbClr val="9BBB59"/>
                </a:solidFill>
                <a:effectLst/>
                <a:uLnTx/>
                <a:uFillTx/>
                <a:latin typeface="Gisha" panose="020B0502040204020203" pitchFamily="34" charset="-79"/>
                <a:ea typeface="+mn-ea"/>
                <a:cs typeface="Gisha" panose="020B0502040204020203" pitchFamily="34" charset="-79"/>
              </a:rPr>
              <a:t>Wijkparticipatie? Eerst de buurt, dan de stedenbouwkundigen!</a:t>
            </a:r>
          </a:p>
        </p:txBody>
      </p:sp>
      <p:sp>
        <p:nvSpPr>
          <p:cNvPr id="5" name="Rechthoek 4">
            <a:extLst>
              <a:ext uri="{FF2B5EF4-FFF2-40B4-BE49-F238E27FC236}">
                <a16:creationId xmlns:a16="http://schemas.microsoft.com/office/drawing/2014/main" id="{876F9837-C8F8-48BA-80CF-E22C8AB0BA62}"/>
              </a:ext>
            </a:extLst>
          </p:cNvPr>
          <p:cNvSpPr/>
          <p:nvPr/>
        </p:nvSpPr>
        <p:spPr>
          <a:xfrm>
            <a:off x="1551541" y="3501701"/>
            <a:ext cx="9776365"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‘Participatie is een proces dat bedoeld is om afspraken te maken met iedereen</a:t>
            </a:r>
            <a:r>
              <a:rPr lang="nl-NL" sz="2000" dirty="0">
                <a:solidFill>
                  <a:prstClr val="black"/>
                </a:solidFill>
                <a:latin typeface="Calibri"/>
              </a:rPr>
              <a:t> in de </a:t>
            </a:r>
            <a:r>
              <a:rPr kumimoji="0" lang="nl-NL" sz="2000" b="0" i="0" u="none" strike="noStrike" kern="1200" cap="none" spc="0" normalizeH="0" baseline="0" noProof="0" dirty="0">
                <a:ln>
                  <a:noFill/>
                </a:ln>
                <a:solidFill>
                  <a:prstClr val="black"/>
                </a:solidFill>
                <a:effectLst/>
                <a:uLnTx/>
                <a:uFillTx/>
                <a:latin typeface="Calibri"/>
                <a:ea typeface="+mn-ea"/>
                <a:cs typeface="+mn-cs"/>
              </a:rPr>
              <a:t>omgeving &amp; die rekening houdt met </a:t>
            </a:r>
            <a:r>
              <a:rPr lang="nl-NL" sz="2000" dirty="0">
                <a:solidFill>
                  <a:prstClr val="black"/>
                </a:solidFill>
                <a:latin typeface="Calibri"/>
              </a:rPr>
              <a:t>zoveel </a:t>
            </a:r>
            <a:r>
              <a:rPr kumimoji="0" lang="nl-NL" sz="2000" b="0" i="0" u="none" strike="noStrike" kern="1200" cap="none" spc="0" normalizeH="0" baseline="0" noProof="0" dirty="0">
                <a:ln>
                  <a:noFill/>
                </a:ln>
                <a:solidFill>
                  <a:prstClr val="black"/>
                </a:solidFill>
                <a:effectLst/>
                <a:uLnTx/>
                <a:uFillTx/>
                <a:latin typeface="Calibri"/>
                <a:ea typeface="+mn-ea"/>
                <a:cs typeface="+mn-cs"/>
              </a:rPr>
              <a:t>mogelijk belangen van de verschillende groepen in die omgeving</a:t>
            </a:r>
            <a:r>
              <a:rPr lang="nl-NL" sz="2000">
                <a:solidFill>
                  <a:prstClr val="black"/>
                </a:solidFill>
                <a:latin typeface="Calibri"/>
              </a:rPr>
              <a:t>’. </a:t>
            </a:r>
            <a:endParaRPr kumimoji="0" lang="nl-NL"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hthoek 7">
            <a:extLst>
              <a:ext uri="{FF2B5EF4-FFF2-40B4-BE49-F238E27FC236}">
                <a16:creationId xmlns:a16="http://schemas.microsoft.com/office/drawing/2014/main" id="{75FD25A9-67A3-4E83-B903-6B7B4B46B896}"/>
              </a:ext>
            </a:extLst>
          </p:cNvPr>
          <p:cNvSpPr/>
          <p:nvPr/>
        </p:nvSpPr>
        <p:spPr>
          <a:xfrm>
            <a:off x="1480520" y="1614469"/>
            <a:ext cx="10324730" cy="830997"/>
          </a:xfrm>
          <a:prstGeom prst="rect">
            <a:avLst/>
          </a:prstGeom>
        </p:spPr>
        <p:txBody>
          <a:bodyPr wrap="square">
            <a:spAutoFit/>
          </a:bodyPr>
          <a:lstStyle/>
          <a:p>
            <a:r>
              <a:rPr lang="nl-NL" sz="2400" b="1" dirty="0">
                <a:solidFill>
                  <a:schemeClr val="accent3">
                    <a:lumMod val="60000"/>
                    <a:lumOff val="40000"/>
                  </a:schemeClr>
                </a:solidFill>
              </a:rPr>
              <a:t>Participatie is met de Omgevingswet niet vrijblijvend. </a:t>
            </a:r>
          </a:p>
          <a:p>
            <a:r>
              <a:rPr lang="nl-NL" sz="2400" b="1" dirty="0">
                <a:solidFill>
                  <a:schemeClr val="accent3">
                    <a:lumMod val="60000"/>
                    <a:lumOff val="40000"/>
                  </a:schemeClr>
                </a:solidFill>
              </a:rPr>
              <a:t>Wat je moet regelen staat in de wet. Nu belangrijk: </a:t>
            </a:r>
          </a:p>
        </p:txBody>
      </p:sp>
      <p:pic>
        <p:nvPicPr>
          <p:cNvPr id="2050" name="Picture 2" descr="Afbeeldingsresultaat voor wijkparticipatie">
            <a:extLst>
              <a:ext uri="{FF2B5EF4-FFF2-40B4-BE49-F238E27FC236}">
                <a16:creationId xmlns:a16="http://schemas.microsoft.com/office/drawing/2014/main" id="{B68E06D7-5292-4207-A6DC-D493E4DE72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9500" y="4385327"/>
            <a:ext cx="2672410" cy="227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00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815CEAE-E884-40A8-904B-4056D9CB1173}"/>
              </a:ext>
            </a:extLst>
          </p:cNvPr>
          <p:cNvSpPr/>
          <p:nvPr/>
        </p:nvSpPr>
        <p:spPr>
          <a:xfrm>
            <a:off x="1464815" y="1140326"/>
            <a:ext cx="6140570" cy="523220"/>
          </a:xfrm>
          <a:prstGeom prst="rect">
            <a:avLst/>
          </a:prstGeom>
        </p:spPr>
        <p:txBody>
          <a:bodyPr wrap="square">
            <a:spAutoFit/>
          </a:bodyPr>
          <a:lstStyle/>
          <a:p>
            <a:r>
              <a:rPr lang="nl-NL" sz="2800" dirty="0">
                <a:solidFill>
                  <a:schemeClr val="accent1"/>
                </a:solidFill>
              </a:rPr>
              <a:t>Aan de slag </a:t>
            </a:r>
          </a:p>
        </p:txBody>
      </p:sp>
      <p:graphicFrame>
        <p:nvGraphicFramePr>
          <p:cNvPr id="4" name="Tabel 3">
            <a:extLst>
              <a:ext uri="{FF2B5EF4-FFF2-40B4-BE49-F238E27FC236}">
                <a16:creationId xmlns:a16="http://schemas.microsoft.com/office/drawing/2014/main" id="{F7B489C6-D037-4F15-B91D-94CF910CE30F}"/>
              </a:ext>
            </a:extLst>
          </p:cNvPr>
          <p:cNvGraphicFramePr>
            <a:graphicFrameLocks noGrp="1"/>
          </p:cNvGraphicFramePr>
          <p:nvPr>
            <p:extLst>
              <p:ext uri="{D42A27DB-BD31-4B8C-83A1-F6EECF244321}">
                <p14:modId xmlns:p14="http://schemas.microsoft.com/office/powerpoint/2010/main" val="1055588409"/>
              </p:ext>
            </p:extLst>
          </p:nvPr>
        </p:nvGraphicFramePr>
        <p:xfrm>
          <a:off x="1464815" y="1770078"/>
          <a:ext cx="8922057" cy="2869885"/>
        </p:xfrm>
        <a:graphic>
          <a:graphicData uri="http://schemas.openxmlformats.org/drawingml/2006/table">
            <a:tbl>
              <a:tblPr firstRow="1" firstCol="1" bandRow="1"/>
              <a:tblGrid>
                <a:gridCol w="1766657">
                  <a:extLst>
                    <a:ext uri="{9D8B030D-6E8A-4147-A177-3AD203B41FA5}">
                      <a16:colId xmlns:a16="http://schemas.microsoft.com/office/drawing/2014/main" val="3025636337"/>
                    </a:ext>
                  </a:extLst>
                </a:gridCol>
                <a:gridCol w="1331650">
                  <a:extLst>
                    <a:ext uri="{9D8B030D-6E8A-4147-A177-3AD203B41FA5}">
                      <a16:colId xmlns:a16="http://schemas.microsoft.com/office/drawing/2014/main" val="2477717531"/>
                    </a:ext>
                  </a:extLst>
                </a:gridCol>
                <a:gridCol w="1233996">
                  <a:extLst>
                    <a:ext uri="{9D8B030D-6E8A-4147-A177-3AD203B41FA5}">
                      <a16:colId xmlns:a16="http://schemas.microsoft.com/office/drawing/2014/main" val="1446068095"/>
                    </a:ext>
                  </a:extLst>
                </a:gridCol>
                <a:gridCol w="1473694">
                  <a:extLst>
                    <a:ext uri="{9D8B030D-6E8A-4147-A177-3AD203B41FA5}">
                      <a16:colId xmlns:a16="http://schemas.microsoft.com/office/drawing/2014/main" val="1174725519"/>
                    </a:ext>
                  </a:extLst>
                </a:gridCol>
                <a:gridCol w="1492824">
                  <a:extLst>
                    <a:ext uri="{9D8B030D-6E8A-4147-A177-3AD203B41FA5}">
                      <a16:colId xmlns:a16="http://schemas.microsoft.com/office/drawing/2014/main" val="1452018575"/>
                    </a:ext>
                  </a:extLst>
                </a:gridCol>
                <a:gridCol w="1623236">
                  <a:extLst>
                    <a:ext uri="{9D8B030D-6E8A-4147-A177-3AD203B41FA5}">
                      <a16:colId xmlns:a16="http://schemas.microsoft.com/office/drawing/2014/main" val="1687614817"/>
                    </a:ext>
                  </a:extLst>
                </a:gridCol>
              </a:tblGrid>
              <a:tr h="170635">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1181100" algn="l"/>
                        </a:tabLs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Omgevings-visie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b="1" dirty="0" err="1">
                          <a:effectLst/>
                          <a:latin typeface="Calibri" panose="020F0502020204030204" pitchFamily="34" charset="0"/>
                          <a:ea typeface="Calibri" panose="020F0502020204030204" pitchFamily="34" charset="0"/>
                          <a:cs typeface="Times New Roman" panose="02020603050405020304" pitchFamily="18" charset="0"/>
                        </a:rPr>
                        <a:t>Structuur-visie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b="1">
                          <a:effectLst/>
                          <a:latin typeface="Calibri" panose="020F0502020204030204" pitchFamily="34" charset="0"/>
                          <a:ea typeface="Calibri" panose="020F0502020204030204" pitchFamily="34" charset="0"/>
                          <a:cs typeface="Times New Roman" panose="02020603050405020304" pitchFamily="18" charset="0"/>
                        </a:rPr>
                        <a:t>Provinciale verordening </a:t>
                      </a: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b="1" dirty="0" err="1">
                          <a:effectLst/>
                          <a:latin typeface="Calibri" panose="020F0502020204030204" pitchFamily="34" charset="0"/>
                          <a:ea typeface="Calibri" panose="020F0502020204030204" pitchFamily="34" charset="0"/>
                          <a:cs typeface="Times New Roman" panose="02020603050405020304" pitchFamily="18" charset="0"/>
                        </a:rPr>
                        <a:t>Bestemmings-plan</a:t>
                      </a:r>
                      <a:r>
                        <a:rPr lang="nl-NL"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b="1" dirty="0" err="1">
                          <a:effectLst/>
                          <a:latin typeface="Calibri" panose="020F0502020204030204" pitchFamily="34" charset="0"/>
                          <a:ea typeface="Calibri" panose="020F0502020204030204" pitchFamily="34" charset="0"/>
                          <a:cs typeface="Times New Roman" panose="02020603050405020304" pitchFamily="18" charset="0"/>
                        </a:rPr>
                        <a:t>Wijzings-plannen</a:t>
                      </a:r>
                      <a:r>
                        <a:rPr lang="nl-NL"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536495"/>
                  </a:ext>
                </a:extLst>
              </a:tr>
              <a:tr h="305613">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Definitie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05370"/>
                  </a:ext>
                </a:extLst>
              </a:tr>
              <a:tr h="298452">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Processen: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484096"/>
                  </a:ext>
                </a:extLst>
              </a:tr>
              <a:tr h="0">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Voorbeelden: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168605"/>
                  </a:ext>
                </a:extLst>
              </a:tr>
              <a:tr h="416003">
                <a:tc>
                  <a:txBody>
                    <a:bodyPr/>
                    <a:lstStyle/>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Aanvullende info: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a:effectLst/>
                          <a:latin typeface="Calibri" panose="020F0502020204030204" pitchFamily="34" charset="0"/>
                          <a:ea typeface="Calibri" panose="020F0502020204030204" pitchFamily="34" charset="0"/>
                          <a:cs typeface="Times New Roman" panose="02020603050405020304" pitchFamily="18" charset="0"/>
                        </a:rPr>
                        <a:t> </a:t>
                      </a: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a:effectLst/>
                          <a:latin typeface="Calibri" panose="020F0502020204030204" pitchFamily="34" charset="0"/>
                          <a:ea typeface="Calibri" panose="020F0502020204030204" pitchFamily="34" charset="0"/>
                          <a:cs typeface="Times New Roman" panose="02020603050405020304" pitchFamily="18" charset="0"/>
                        </a:rPr>
                        <a:t> </a:t>
                      </a: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22864" marR="228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123000"/>
                  </a:ext>
                </a:extLst>
              </a:tr>
            </a:tbl>
          </a:graphicData>
        </a:graphic>
      </p:graphicFrame>
      <p:sp>
        <p:nvSpPr>
          <p:cNvPr id="6" name="Rechthoek 5">
            <a:extLst>
              <a:ext uri="{FF2B5EF4-FFF2-40B4-BE49-F238E27FC236}">
                <a16:creationId xmlns:a16="http://schemas.microsoft.com/office/drawing/2014/main" id="{45C14EAA-C85E-4503-80F9-97AE50964D7A}"/>
              </a:ext>
            </a:extLst>
          </p:cNvPr>
          <p:cNvSpPr/>
          <p:nvPr/>
        </p:nvSpPr>
        <p:spPr>
          <a:xfrm>
            <a:off x="2481256" y="2159467"/>
            <a:ext cx="535724" cy="923330"/>
          </a:xfrm>
          <a:prstGeom prst="rect">
            <a:avLst/>
          </a:prstGeom>
          <a:noFill/>
        </p:spPr>
        <p:txBody>
          <a:bodyPr wrap="none" lIns="91440" tIns="45720" rIns="91440" bIns="45720">
            <a:spAutoFit/>
          </a:bodyPr>
          <a:lstStyle/>
          <a:p>
            <a:pPr algn="ctr"/>
            <a:r>
              <a:rPr lang="nl-NL" sz="5400" b="1" dirty="0">
                <a:ln w="22225">
                  <a:solidFill>
                    <a:schemeClr val="accent2"/>
                  </a:solidFill>
                  <a:prstDash val="solid"/>
                </a:ln>
                <a:solidFill>
                  <a:schemeClr val="accent2">
                    <a:lumMod val="40000"/>
                    <a:lumOff val="60000"/>
                  </a:schemeClr>
                </a:solidFill>
              </a:rPr>
              <a:t>1</a:t>
            </a:r>
          </a:p>
        </p:txBody>
      </p:sp>
      <p:sp>
        <p:nvSpPr>
          <p:cNvPr id="7" name="Rechthoek 6">
            <a:extLst>
              <a:ext uri="{FF2B5EF4-FFF2-40B4-BE49-F238E27FC236}">
                <a16:creationId xmlns:a16="http://schemas.microsoft.com/office/drawing/2014/main" id="{EBC8BBF8-18C8-4323-886C-881B166992B9}"/>
              </a:ext>
            </a:extLst>
          </p:cNvPr>
          <p:cNvSpPr/>
          <p:nvPr/>
        </p:nvSpPr>
        <p:spPr>
          <a:xfrm>
            <a:off x="2749118" y="2727664"/>
            <a:ext cx="535724" cy="923330"/>
          </a:xfrm>
          <a:prstGeom prst="rect">
            <a:avLst/>
          </a:prstGeom>
          <a:noFill/>
        </p:spPr>
        <p:txBody>
          <a:bodyPr wrap="none" lIns="91440" tIns="45720" rIns="91440" bIns="45720">
            <a:spAutoFit/>
          </a:bodyPr>
          <a:lstStyle/>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2</a:t>
            </a:r>
          </a:p>
        </p:txBody>
      </p:sp>
      <p:sp>
        <p:nvSpPr>
          <p:cNvPr id="8" name="Rechthoek 7">
            <a:extLst>
              <a:ext uri="{FF2B5EF4-FFF2-40B4-BE49-F238E27FC236}">
                <a16:creationId xmlns:a16="http://schemas.microsoft.com/office/drawing/2014/main" id="{8CC30F51-B0E0-4D56-91BE-66ADC43316BF}"/>
              </a:ext>
            </a:extLst>
          </p:cNvPr>
          <p:cNvSpPr/>
          <p:nvPr/>
        </p:nvSpPr>
        <p:spPr>
          <a:xfrm>
            <a:off x="3173715" y="3295861"/>
            <a:ext cx="535724" cy="923330"/>
          </a:xfrm>
          <a:prstGeom prst="rect">
            <a:avLst/>
          </a:prstGeom>
          <a:noFill/>
        </p:spPr>
        <p:txBody>
          <a:bodyPr wrap="non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a:t>
            </a:r>
          </a:p>
        </p:txBody>
      </p:sp>
      <p:sp>
        <p:nvSpPr>
          <p:cNvPr id="9" name="Rechthoek 8">
            <a:extLst>
              <a:ext uri="{FF2B5EF4-FFF2-40B4-BE49-F238E27FC236}">
                <a16:creationId xmlns:a16="http://schemas.microsoft.com/office/drawing/2014/main" id="{5FDDB648-2C83-4CBE-B862-62F61B4E301E}"/>
              </a:ext>
            </a:extLst>
          </p:cNvPr>
          <p:cNvSpPr/>
          <p:nvPr/>
        </p:nvSpPr>
        <p:spPr>
          <a:xfrm>
            <a:off x="3709439" y="3864058"/>
            <a:ext cx="535724" cy="923330"/>
          </a:xfrm>
          <a:prstGeom prst="rect">
            <a:avLst/>
          </a:prstGeom>
          <a:noFill/>
        </p:spPr>
        <p:txBody>
          <a:bodyPr wrap="none" lIns="91440" tIns="45720" rIns="91440" bIns="45720">
            <a:spAutoFit/>
          </a:bodyPr>
          <a:lstStyle/>
          <a:p>
            <a:pPr algn="ctr"/>
            <a:r>
              <a:rPr lang="nl-NL" sz="5400" b="1" cap="none" spc="0" dirty="0">
                <a:ln/>
                <a:solidFill>
                  <a:schemeClr val="accent4"/>
                </a:solidFill>
                <a:effectLst/>
              </a:rPr>
              <a:t>4</a:t>
            </a:r>
          </a:p>
        </p:txBody>
      </p:sp>
    </p:spTree>
    <p:extLst>
      <p:ext uri="{BB962C8B-B14F-4D97-AF65-F5344CB8AC3E}">
        <p14:creationId xmlns:p14="http://schemas.microsoft.com/office/powerpoint/2010/main" val="2226755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815CEAE-E884-40A8-904B-4056D9CB1173}"/>
              </a:ext>
            </a:extLst>
          </p:cNvPr>
          <p:cNvSpPr/>
          <p:nvPr/>
        </p:nvSpPr>
        <p:spPr>
          <a:xfrm>
            <a:off x="1251751" y="1246858"/>
            <a:ext cx="6140570" cy="1384995"/>
          </a:xfrm>
          <a:prstGeom prst="rect">
            <a:avLst/>
          </a:prstGeom>
        </p:spPr>
        <p:txBody>
          <a:bodyPr wrap="square">
            <a:spAutoFit/>
          </a:bodyPr>
          <a:lstStyle/>
          <a:p>
            <a:endParaRPr lang="nl-NL" sz="2800" dirty="0"/>
          </a:p>
          <a:p>
            <a:endParaRPr lang="nl-NL" sz="2800" dirty="0"/>
          </a:p>
          <a:p>
            <a:r>
              <a:rPr lang="nl-NL" sz="2800" dirty="0"/>
              <a:t>Definities:</a:t>
            </a:r>
          </a:p>
        </p:txBody>
      </p:sp>
      <p:pic>
        <p:nvPicPr>
          <p:cNvPr id="2" name="Afbeelding 1">
            <a:extLst>
              <a:ext uri="{FF2B5EF4-FFF2-40B4-BE49-F238E27FC236}">
                <a16:creationId xmlns:a16="http://schemas.microsoft.com/office/drawing/2014/main" id="{C50CCC0C-1F4B-451E-A4E4-CAB3877BE43A}"/>
              </a:ext>
            </a:extLst>
          </p:cNvPr>
          <p:cNvPicPr>
            <a:picLocks noChangeAspect="1"/>
          </p:cNvPicPr>
          <p:nvPr/>
        </p:nvPicPr>
        <p:blipFill>
          <a:blip r:embed="rId2"/>
          <a:stretch>
            <a:fillRect/>
          </a:stretch>
        </p:blipFill>
        <p:spPr>
          <a:xfrm>
            <a:off x="1251751" y="2679995"/>
            <a:ext cx="10501842" cy="749005"/>
          </a:xfrm>
          <a:prstGeom prst="rect">
            <a:avLst/>
          </a:prstGeom>
        </p:spPr>
      </p:pic>
      <p:pic>
        <p:nvPicPr>
          <p:cNvPr id="4" name="Afbeelding 3">
            <a:extLst>
              <a:ext uri="{FF2B5EF4-FFF2-40B4-BE49-F238E27FC236}">
                <a16:creationId xmlns:a16="http://schemas.microsoft.com/office/drawing/2014/main" id="{062981C4-4998-4E84-9E2A-BA0CA2226665}"/>
              </a:ext>
            </a:extLst>
          </p:cNvPr>
          <p:cNvPicPr>
            <a:picLocks noChangeAspect="1"/>
          </p:cNvPicPr>
          <p:nvPr/>
        </p:nvPicPr>
        <p:blipFill>
          <a:blip r:embed="rId3"/>
          <a:stretch>
            <a:fillRect/>
          </a:stretch>
        </p:blipFill>
        <p:spPr>
          <a:xfrm>
            <a:off x="8158579" y="4217927"/>
            <a:ext cx="2565060" cy="2014894"/>
          </a:xfrm>
          <a:prstGeom prst="rect">
            <a:avLst/>
          </a:prstGeom>
        </p:spPr>
      </p:pic>
      <p:pic>
        <p:nvPicPr>
          <p:cNvPr id="5" name="Afbeelding 4">
            <a:extLst>
              <a:ext uri="{FF2B5EF4-FFF2-40B4-BE49-F238E27FC236}">
                <a16:creationId xmlns:a16="http://schemas.microsoft.com/office/drawing/2014/main" id="{52A44A78-9C4B-42D0-B3BF-579E219D05C7}"/>
              </a:ext>
            </a:extLst>
          </p:cNvPr>
          <p:cNvPicPr>
            <a:picLocks noChangeAspect="1"/>
          </p:cNvPicPr>
          <p:nvPr/>
        </p:nvPicPr>
        <p:blipFill>
          <a:blip r:embed="rId4"/>
          <a:stretch>
            <a:fillRect/>
          </a:stretch>
        </p:blipFill>
        <p:spPr>
          <a:xfrm>
            <a:off x="983504" y="1150997"/>
            <a:ext cx="536494" cy="926672"/>
          </a:xfrm>
          <a:prstGeom prst="rect">
            <a:avLst/>
          </a:prstGeom>
        </p:spPr>
      </p:pic>
    </p:spTree>
    <p:extLst>
      <p:ext uri="{BB962C8B-B14F-4D97-AF65-F5344CB8AC3E}">
        <p14:creationId xmlns:p14="http://schemas.microsoft.com/office/powerpoint/2010/main" val="2790641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2FE351BD-25CF-414C-BF1E-81EE5BCCD92B}"/>
              </a:ext>
            </a:extLst>
          </p:cNvPr>
          <p:cNvGraphicFramePr>
            <a:graphicFrameLocks noGrp="1"/>
          </p:cNvGraphicFramePr>
          <p:nvPr>
            <p:extLst>
              <p:ext uri="{D42A27DB-BD31-4B8C-83A1-F6EECF244321}">
                <p14:modId xmlns:p14="http://schemas.microsoft.com/office/powerpoint/2010/main" val="3516318037"/>
              </p:ext>
            </p:extLst>
          </p:nvPr>
        </p:nvGraphicFramePr>
        <p:xfrm>
          <a:off x="1581883" y="1097655"/>
          <a:ext cx="10331948" cy="3536488"/>
        </p:xfrm>
        <a:graphic>
          <a:graphicData uri="http://schemas.openxmlformats.org/drawingml/2006/table">
            <a:tbl>
              <a:tblPr firstRow="1" firstCol="1" bandRow="1"/>
              <a:tblGrid>
                <a:gridCol w="935442">
                  <a:extLst>
                    <a:ext uri="{9D8B030D-6E8A-4147-A177-3AD203B41FA5}">
                      <a16:colId xmlns:a16="http://schemas.microsoft.com/office/drawing/2014/main" val="2124757495"/>
                    </a:ext>
                  </a:extLst>
                </a:gridCol>
                <a:gridCol w="1879006">
                  <a:extLst>
                    <a:ext uri="{9D8B030D-6E8A-4147-A177-3AD203B41FA5}">
                      <a16:colId xmlns:a16="http://schemas.microsoft.com/office/drawing/2014/main" val="1944353760"/>
                    </a:ext>
                  </a:extLst>
                </a:gridCol>
                <a:gridCol w="1879006">
                  <a:extLst>
                    <a:ext uri="{9D8B030D-6E8A-4147-A177-3AD203B41FA5}">
                      <a16:colId xmlns:a16="http://schemas.microsoft.com/office/drawing/2014/main" val="802656461"/>
                    </a:ext>
                  </a:extLst>
                </a:gridCol>
                <a:gridCol w="1879744">
                  <a:extLst>
                    <a:ext uri="{9D8B030D-6E8A-4147-A177-3AD203B41FA5}">
                      <a16:colId xmlns:a16="http://schemas.microsoft.com/office/drawing/2014/main" val="131104432"/>
                    </a:ext>
                  </a:extLst>
                </a:gridCol>
                <a:gridCol w="1879006">
                  <a:extLst>
                    <a:ext uri="{9D8B030D-6E8A-4147-A177-3AD203B41FA5}">
                      <a16:colId xmlns:a16="http://schemas.microsoft.com/office/drawing/2014/main" val="516680548"/>
                    </a:ext>
                  </a:extLst>
                </a:gridCol>
                <a:gridCol w="1879744">
                  <a:extLst>
                    <a:ext uri="{9D8B030D-6E8A-4147-A177-3AD203B41FA5}">
                      <a16:colId xmlns:a16="http://schemas.microsoft.com/office/drawing/2014/main" val="4244319356"/>
                    </a:ext>
                  </a:extLst>
                </a:gridCol>
              </a:tblGrid>
              <a:tr h="730687">
                <a:tc>
                  <a:txBody>
                    <a:bodyPr/>
                    <a:lstStyle/>
                    <a:p>
                      <a:pPr>
                        <a:lnSpc>
                          <a:spcPct val="107000"/>
                        </a:lnSpc>
                        <a:spcAft>
                          <a:spcPts val="0"/>
                        </a:spcAft>
                      </a:pPr>
                      <a:r>
                        <a:rPr lang="nl-NL" sz="1600" b="1"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tabLst>
                          <a:tab pos="1181100" algn="l"/>
                        </a:tabLs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Omgevingsvisie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Structuurvisie</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Provinciale verordening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Bestemmingsplan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07000"/>
                        </a:lnSpc>
                        <a:spcAft>
                          <a:spcPts val="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Wijzingsplannen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676220493"/>
                  </a:ext>
                </a:extLst>
              </a:tr>
              <a:tr h="2805801">
                <a:tc>
                  <a:txBody>
                    <a:bodyPr/>
                    <a:lstStyle/>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Definitie:</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b="1" i="1">
                          <a:effectLst/>
                          <a:latin typeface="Calibri" panose="020F0502020204030204" pitchFamily="34" charset="0"/>
                          <a:ea typeface="Calibri" panose="020F0502020204030204" pitchFamily="34" charset="0"/>
                          <a:cs typeface="Times New Roman" panose="02020603050405020304" pitchFamily="18" charset="0"/>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In deze visie vertalen Rijk, Provincie en gemeenten hun visie op de toekomst van de omgeving. Ze combineren daarin de structuurvisie met de eisen op het gebied van waterbeheer, verkeer &amp; vervoersplannen, economische structuur en natuurvisie.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Zowel het Rijk, de Provincie als de gemeente maken dit plan om vast te leggen wat zij op hoofdlijnen nastreven bij de ruimtelijke ordening van hun plangebied. Ze zijn gericht op de toekomst en zijn richtinggevend.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Een wettelijke beschrijving van de van de regels waaraan gemeenten zich bij het maken van ruimtelijke plannen moeten houden.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In dit plan is de visie van de gemeente op ruimtelijk ordening van de stad concreet uitgewerkt en dit is bindend voor alle burgers, bedrijven en de overheid zelf.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nl-NL"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In een bestemmingsplan is vaak een bevoegdheid opgenomen voor het wijzigen van het plan voor bepaalde typen projecten of bij nieuwe ontwikkelingen.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2747499"/>
                  </a:ext>
                </a:extLst>
              </a:tr>
            </a:tbl>
          </a:graphicData>
        </a:graphic>
      </p:graphicFrame>
    </p:spTree>
    <p:extLst>
      <p:ext uri="{BB962C8B-B14F-4D97-AF65-F5344CB8AC3E}">
        <p14:creationId xmlns:p14="http://schemas.microsoft.com/office/powerpoint/2010/main" val="4094848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3430E85C-EB71-4F96-8C03-5AB21EC8559B}"/>
              </a:ext>
            </a:extLst>
          </p:cNvPr>
          <p:cNvSpPr txBox="1"/>
          <p:nvPr/>
        </p:nvSpPr>
        <p:spPr>
          <a:xfrm>
            <a:off x="1606858" y="1269507"/>
            <a:ext cx="9570128" cy="3508653"/>
          </a:xfrm>
          <a:prstGeom prst="rect">
            <a:avLst/>
          </a:prstGeom>
          <a:noFill/>
        </p:spPr>
        <p:txBody>
          <a:bodyPr wrap="square" rtlCol="0">
            <a:spAutoFit/>
          </a:bodyPr>
          <a:lstStyle/>
          <a:p>
            <a:r>
              <a:rPr lang="nl-NL" dirty="0"/>
              <a:t>Volgende stap in de puzzel van het beleid op het gebied van de ruimtelijke ordening: het PROCES:</a:t>
            </a:r>
          </a:p>
          <a:p>
            <a:endParaRPr lang="nl-NL" dirty="0"/>
          </a:p>
          <a:p>
            <a:r>
              <a:rPr lang="nl-NL" sz="2400" b="1" dirty="0">
                <a:solidFill>
                  <a:schemeClr val="accent1"/>
                </a:solidFill>
              </a:rPr>
              <a:t>OFTEWEL: hoe komt dit beleid tot stand? </a:t>
            </a:r>
          </a:p>
          <a:p>
            <a:endParaRPr lang="nl-NL" dirty="0"/>
          </a:p>
          <a:p>
            <a:pPr marL="342900" indent="-342900">
              <a:buAutoNum type="arabicPeriod"/>
            </a:pPr>
            <a:r>
              <a:rPr lang="nl-NL" dirty="0"/>
              <a:t>Maak snel 5 groepen</a:t>
            </a:r>
          </a:p>
          <a:p>
            <a:pPr marL="342900" indent="-342900">
              <a:buAutoNum type="arabicPeriod"/>
            </a:pPr>
            <a:endParaRPr lang="nl-NL" dirty="0"/>
          </a:p>
          <a:p>
            <a:r>
              <a:rPr lang="nl-NL" dirty="0"/>
              <a:t>2. Per groep krijg je de opdracht om het proces van een van de behandelde beleidsvormen te onderzoeken; max 10 minuten.</a:t>
            </a:r>
          </a:p>
          <a:p>
            <a:endParaRPr lang="nl-NL" dirty="0"/>
          </a:p>
          <a:p>
            <a:r>
              <a:rPr lang="nl-NL" dirty="0"/>
              <a:t>3. Zorg dat je het goed begrijpt &amp; geef om de beurt uitleg aan de rest van de klas.</a:t>
            </a:r>
          </a:p>
          <a:p>
            <a:endParaRPr lang="nl-NL" dirty="0"/>
          </a:p>
          <a:p>
            <a:endParaRPr lang="nl-NL" dirty="0"/>
          </a:p>
        </p:txBody>
      </p:sp>
      <p:pic>
        <p:nvPicPr>
          <p:cNvPr id="5" name="Afbeelding 4">
            <a:extLst>
              <a:ext uri="{FF2B5EF4-FFF2-40B4-BE49-F238E27FC236}">
                <a16:creationId xmlns:a16="http://schemas.microsoft.com/office/drawing/2014/main" id="{37726B55-75CB-4C40-8A70-295F83BB9544}"/>
              </a:ext>
            </a:extLst>
          </p:cNvPr>
          <p:cNvPicPr>
            <a:picLocks noChangeAspect="1"/>
          </p:cNvPicPr>
          <p:nvPr/>
        </p:nvPicPr>
        <p:blipFill>
          <a:blip r:embed="rId2"/>
          <a:stretch>
            <a:fillRect/>
          </a:stretch>
        </p:blipFill>
        <p:spPr>
          <a:xfrm>
            <a:off x="7612630" y="4534881"/>
            <a:ext cx="3564356" cy="1971018"/>
          </a:xfrm>
          <a:prstGeom prst="rect">
            <a:avLst/>
          </a:prstGeom>
          <a:ln>
            <a:noFill/>
          </a:ln>
          <a:effectLst>
            <a:softEdge rad="112500"/>
          </a:effectLst>
        </p:spPr>
      </p:pic>
      <p:pic>
        <p:nvPicPr>
          <p:cNvPr id="6" name="Afbeelding 5">
            <a:extLst>
              <a:ext uri="{FF2B5EF4-FFF2-40B4-BE49-F238E27FC236}">
                <a16:creationId xmlns:a16="http://schemas.microsoft.com/office/drawing/2014/main" id="{AE9C1762-2E5C-48E4-B1FC-60F7DAD8DBDD}"/>
              </a:ext>
            </a:extLst>
          </p:cNvPr>
          <p:cNvPicPr>
            <a:picLocks noChangeAspect="1"/>
          </p:cNvPicPr>
          <p:nvPr/>
        </p:nvPicPr>
        <p:blipFill>
          <a:blip r:embed="rId3"/>
          <a:stretch>
            <a:fillRect/>
          </a:stretch>
        </p:blipFill>
        <p:spPr>
          <a:xfrm>
            <a:off x="10640492" y="923799"/>
            <a:ext cx="536494" cy="926672"/>
          </a:xfrm>
          <a:prstGeom prst="rect">
            <a:avLst/>
          </a:prstGeom>
        </p:spPr>
      </p:pic>
    </p:spTree>
    <p:extLst>
      <p:ext uri="{BB962C8B-B14F-4D97-AF65-F5344CB8AC3E}">
        <p14:creationId xmlns:p14="http://schemas.microsoft.com/office/powerpoint/2010/main" val="1098451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815CEAE-E884-40A8-904B-4056D9CB1173}"/>
              </a:ext>
            </a:extLst>
          </p:cNvPr>
          <p:cNvSpPr/>
          <p:nvPr/>
        </p:nvSpPr>
        <p:spPr>
          <a:xfrm>
            <a:off x="1251751" y="1246858"/>
            <a:ext cx="6140570" cy="523220"/>
          </a:xfrm>
          <a:prstGeom prst="rect">
            <a:avLst/>
          </a:prstGeom>
        </p:spPr>
        <p:txBody>
          <a:bodyPr wrap="square">
            <a:spAutoFit/>
          </a:bodyPr>
          <a:lstStyle/>
          <a:p>
            <a:r>
              <a:rPr lang="nl-NL" sz="2800" dirty="0"/>
              <a:t>voorbeelden:</a:t>
            </a:r>
          </a:p>
        </p:txBody>
      </p:sp>
      <p:pic>
        <p:nvPicPr>
          <p:cNvPr id="2" name="Afbeelding 1">
            <a:extLst>
              <a:ext uri="{FF2B5EF4-FFF2-40B4-BE49-F238E27FC236}">
                <a16:creationId xmlns:a16="http://schemas.microsoft.com/office/drawing/2014/main" id="{C50CCC0C-1F4B-451E-A4E4-CAB3877BE43A}"/>
              </a:ext>
            </a:extLst>
          </p:cNvPr>
          <p:cNvPicPr>
            <a:picLocks noChangeAspect="1"/>
          </p:cNvPicPr>
          <p:nvPr/>
        </p:nvPicPr>
        <p:blipFill>
          <a:blip r:embed="rId2"/>
          <a:stretch>
            <a:fillRect/>
          </a:stretch>
        </p:blipFill>
        <p:spPr>
          <a:xfrm>
            <a:off x="1251751" y="1949806"/>
            <a:ext cx="10501842" cy="749005"/>
          </a:xfrm>
          <a:prstGeom prst="rect">
            <a:avLst/>
          </a:prstGeom>
        </p:spPr>
      </p:pic>
      <p:pic>
        <p:nvPicPr>
          <p:cNvPr id="5" name="Afbeelding 4">
            <a:extLst>
              <a:ext uri="{FF2B5EF4-FFF2-40B4-BE49-F238E27FC236}">
                <a16:creationId xmlns:a16="http://schemas.microsoft.com/office/drawing/2014/main" id="{EB003C60-BEDF-4E93-BD9B-301DFE74781E}"/>
              </a:ext>
            </a:extLst>
          </p:cNvPr>
          <p:cNvPicPr>
            <a:picLocks noChangeAspect="1"/>
          </p:cNvPicPr>
          <p:nvPr/>
        </p:nvPicPr>
        <p:blipFill>
          <a:blip r:embed="rId3"/>
          <a:stretch>
            <a:fillRect/>
          </a:stretch>
        </p:blipFill>
        <p:spPr>
          <a:xfrm>
            <a:off x="3386393" y="1048180"/>
            <a:ext cx="536494" cy="920576"/>
          </a:xfrm>
          <a:prstGeom prst="rect">
            <a:avLst/>
          </a:prstGeom>
        </p:spPr>
      </p:pic>
      <p:graphicFrame>
        <p:nvGraphicFramePr>
          <p:cNvPr id="7" name="Tabel 6">
            <a:extLst>
              <a:ext uri="{FF2B5EF4-FFF2-40B4-BE49-F238E27FC236}">
                <a16:creationId xmlns:a16="http://schemas.microsoft.com/office/drawing/2014/main" id="{B070CD03-3C31-46FB-B287-23D09BED8163}"/>
              </a:ext>
            </a:extLst>
          </p:cNvPr>
          <p:cNvGraphicFramePr>
            <a:graphicFrameLocks noGrp="1"/>
          </p:cNvGraphicFramePr>
          <p:nvPr>
            <p:extLst>
              <p:ext uri="{D42A27DB-BD31-4B8C-83A1-F6EECF244321}">
                <p14:modId xmlns:p14="http://schemas.microsoft.com/office/powerpoint/2010/main" val="2959157681"/>
              </p:ext>
            </p:extLst>
          </p:nvPr>
        </p:nvGraphicFramePr>
        <p:xfrm>
          <a:off x="1322773" y="2698811"/>
          <a:ext cx="10360240" cy="1965325"/>
        </p:xfrm>
        <a:graphic>
          <a:graphicData uri="http://schemas.openxmlformats.org/drawingml/2006/table">
            <a:tbl>
              <a:tblPr firstRow="1" firstCol="1" bandRow="1"/>
              <a:tblGrid>
                <a:gridCol w="2195489">
                  <a:extLst>
                    <a:ext uri="{9D8B030D-6E8A-4147-A177-3AD203B41FA5}">
                      <a16:colId xmlns:a16="http://schemas.microsoft.com/office/drawing/2014/main" val="2501368415"/>
                    </a:ext>
                  </a:extLst>
                </a:gridCol>
                <a:gridCol w="1897117">
                  <a:extLst>
                    <a:ext uri="{9D8B030D-6E8A-4147-A177-3AD203B41FA5}">
                      <a16:colId xmlns:a16="http://schemas.microsoft.com/office/drawing/2014/main" val="2651269197"/>
                    </a:ext>
                  </a:extLst>
                </a:gridCol>
                <a:gridCol w="2202893">
                  <a:extLst>
                    <a:ext uri="{9D8B030D-6E8A-4147-A177-3AD203B41FA5}">
                      <a16:colId xmlns:a16="http://schemas.microsoft.com/office/drawing/2014/main" val="3815001911"/>
                    </a:ext>
                  </a:extLst>
                </a:gridCol>
                <a:gridCol w="2080865">
                  <a:extLst>
                    <a:ext uri="{9D8B030D-6E8A-4147-A177-3AD203B41FA5}">
                      <a16:colId xmlns:a16="http://schemas.microsoft.com/office/drawing/2014/main" val="831253700"/>
                    </a:ext>
                  </a:extLst>
                </a:gridCol>
                <a:gridCol w="1983876">
                  <a:extLst>
                    <a:ext uri="{9D8B030D-6E8A-4147-A177-3AD203B41FA5}">
                      <a16:colId xmlns:a16="http://schemas.microsoft.com/office/drawing/2014/main" val="336478016"/>
                    </a:ext>
                  </a:extLst>
                </a:gridCol>
              </a:tblGrid>
              <a:tr h="511810">
                <a:tc>
                  <a:txBody>
                    <a:bodyPr/>
                    <a:lstStyle/>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hlinkClick r:id="rId4"/>
                        </a:rPr>
                        <a:t>https://www.omgevingsweb.nl/cms/files/2016-12/d-nl.imro.0855.stv2015001-d001.pdf</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https://www.brabant.nl/dossiers/dossiers-op-thema/ruimtelijke-ordening/ruimtelijk-beleid/structuurvisie</a:t>
                      </a:r>
                      <a:r>
                        <a:rPr lang="nl-NL"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Afspraken over windmolens. </a:t>
                      </a:r>
                    </a:p>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Natuurbeheer. </a:t>
                      </a:r>
                    </a:p>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Agrarische bedrijven. </a:t>
                      </a:r>
                    </a:p>
                    <a:p>
                      <a:pPr>
                        <a:lnSpc>
                          <a:spcPct val="107000"/>
                        </a:lnSpc>
                        <a:spcAft>
                          <a:spcPts val="0"/>
                        </a:spcAft>
                      </a:pPr>
                      <a:r>
                        <a:rPr lang="nl-NL"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https://decentrale.regelgeving.overheid.nl/cvdr/xhtmloutput/Historie/Zeeland/CVDR230513/CVDR230513_2.html</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https://www.ruimtelijkeplannen.nl/documents/NL.IMRO.085500002001017-/v_NL.IMRO.085500002001017-.pdf</a:t>
                      </a: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Wijzigingsplan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Gildehauserweg</a:t>
                      </a:r>
                      <a:r>
                        <a:rPr lang="nl-NL" sz="1100" dirty="0">
                          <a:effectLst/>
                          <a:latin typeface="Calibri" panose="020F0502020204030204" pitchFamily="34" charset="0"/>
                          <a:ea typeface="Calibri" panose="020F0502020204030204" pitchFamily="34" charset="0"/>
                          <a:cs typeface="Times New Roman" panose="02020603050405020304" pitchFamily="18" charset="0"/>
                        </a:rPr>
                        <a:t> 18, Losser. </a:t>
                      </a:r>
                    </a:p>
                    <a:p>
                      <a:pPr>
                        <a:lnSpc>
                          <a:spcPct val="107000"/>
                        </a:lnSpc>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Op dit perceel is een deel van de opstallen gesloopt en ingezet voor de regeling "Rood voor rood met gesloten beurs". Op basis hiervan is een compensatiekavel verkregen, waardoor ter plaatse een nieuwe woning met bijgebouw gerealiseerd kan worden.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3332994"/>
                  </a:ext>
                </a:extLst>
              </a:tr>
            </a:tbl>
          </a:graphicData>
        </a:graphic>
      </p:graphicFrame>
    </p:spTree>
    <p:extLst>
      <p:ext uri="{BB962C8B-B14F-4D97-AF65-F5344CB8AC3E}">
        <p14:creationId xmlns:p14="http://schemas.microsoft.com/office/powerpoint/2010/main" val="3153025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486EC5E-27E7-45D8-9755-685D53A8CCAC}"/>
              </a:ext>
            </a:extLst>
          </p:cNvPr>
          <p:cNvPicPr>
            <a:picLocks noChangeAspect="1"/>
          </p:cNvPicPr>
          <p:nvPr/>
        </p:nvPicPr>
        <p:blipFill>
          <a:blip r:embed="rId2"/>
          <a:stretch>
            <a:fillRect/>
          </a:stretch>
        </p:blipFill>
        <p:spPr>
          <a:xfrm>
            <a:off x="2440942" y="1876522"/>
            <a:ext cx="8943607" cy="2962913"/>
          </a:xfrm>
          <a:prstGeom prst="rect">
            <a:avLst/>
          </a:prstGeom>
        </p:spPr>
      </p:pic>
    </p:spTree>
    <p:extLst>
      <p:ext uri="{BB962C8B-B14F-4D97-AF65-F5344CB8AC3E}">
        <p14:creationId xmlns:p14="http://schemas.microsoft.com/office/powerpoint/2010/main" val="1725748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1920B89-E637-47D8-B480-295BE613E1D2}"/>
              </a:ext>
            </a:extLst>
          </p:cNvPr>
          <p:cNvSpPr txBox="1"/>
          <p:nvPr/>
        </p:nvSpPr>
        <p:spPr>
          <a:xfrm>
            <a:off x="2237173" y="1793289"/>
            <a:ext cx="8744505" cy="2677656"/>
          </a:xfrm>
          <a:prstGeom prst="rect">
            <a:avLst/>
          </a:prstGeom>
          <a:noFill/>
        </p:spPr>
        <p:txBody>
          <a:bodyPr wrap="square" rtlCol="0">
            <a:spAutoFit/>
          </a:bodyPr>
          <a:lstStyle/>
          <a:p>
            <a:r>
              <a:rPr lang="nl-NL" sz="2800" dirty="0"/>
              <a:t>Onderzoek welk stedelijk beleid / visie document er aansluit bij jullie IBS:</a:t>
            </a:r>
          </a:p>
          <a:p>
            <a:pPr marL="457200" indent="-457200">
              <a:buFontTx/>
              <a:buChar char="-"/>
            </a:pPr>
            <a:r>
              <a:rPr lang="nl-NL" sz="2800" dirty="0"/>
              <a:t>Het Laar</a:t>
            </a:r>
          </a:p>
          <a:p>
            <a:pPr marL="457200" indent="-457200">
              <a:buFontTx/>
              <a:buChar char="-"/>
            </a:pPr>
            <a:r>
              <a:rPr lang="nl-NL" sz="2800" dirty="0"/>
              <a:t>Fatima</a:t>
            </a:r>
          </a:p>
          <a:p>
            <a:pPr marL="457200" indent="-457200">
              <a:buFontTx/>
              <a:buChar char="-"/>
            </a:pPr>
            <a:r>
              <a:rPr lang="nl-NL" sz="2800" dirty="0"/>
              <a:t>Centrum </a:t>
            </a:r>
          </a:p>
          <a:p>
            <a:pPr marL="457200" indent="-457200">
              <a:buFontTx/>
              <a:buChar char="-"/>
            </a:pPr>
            <a:r>
              <a:rPr lang="nl-NL" sz="2800" dirty="0"/>
              <a:t>Abdij en Torenbuurt </a:t>
            </a:r>
          </a:p>
        </p:txBody>
      </p:sp>
      <p:sp>
        <p:nvSpPr>
          <p:cNvPr id="3" name="Ovaal 2">
            <a:extLst>
              <a:ext uri="{FF2B5EF4-FFF2-40B4-BE49-F238E27FC236}">
                <a16:creationId xmlns:a16="http://schemas.microsoft.com/office/drawing/2014/main" id="{C7915D79-D5FE-4C39-8A48-633DC528DD04}"/>
              </a:ext>
            </a:extLst>
          </p:cNvPr>
          <p:cNvSpPr/>
          <p:nvPr/>
        </p:nvSpPr>
        <p:spPr>
          <a:xfrm rot="1333480">
            <a:off x="6450133" y="2898485"/>
            <a:ext cx="4651899" cy="18643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Bestemmingsplan?! </a:t>
            </a:r>
          </a:p>
        </p:txBody>
      </p:sp>
      <p:sp>
        <p:nvSpPr>
          <p:cNvPr id="4" name="Ovaal 3">
            <a:extLst>
              <a:ext uri="{FF2B5EF4-FFF2-40B4-BE49-F238E27FC236}">
                <a16:creationId xmlns:a16="http://schemas.microsoft.com/office/drawing/2014/main" id="{01973D6B-AB89-4181-8D98-F513DB9D33FC}"/>
              </a:ext>
            </a:extLst>
          </p:cNvPr>
          <p:cNvSpPr/>
          <p:nvPr/>
        </p:nvSpPr>
        <p:spPr>
          <a:xfrm rot="20698507">
            <a:off x="3284738" y="4776186"/>
            <a:ext cx="3142695" cy="151808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Visie van de gemeente? Waar vastgelegd? </a:t>
            </a:r>
          </a:p>
        </p:txBody>
      </p:sp>
    </p:spTree>
    <p:extLst>
      <p:ext uri="{BB962C8B-B14F-4D97-AF65-F5344CB8AC3E}">
        <p14:creationId xmlns:p14="http://schemas.microsoft.com/office/powerpoint/2010/main" val="2854768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EEED6F3-E0DC-4135-97C1-0B0962999946}"/>
              </a:ext>
            </a:extLst>
          </p:cNvPr>
          <p:cNvSpPr txBox="1"/>
          <p:nvPr/>
        </p:nvSpPr>
        <p:spPr>
          <a:xfrm>
            <a:off x="2219417" y="1438183"/>
            <a:ext cx="8859915" cy="4801314"/>
          </a:xfrm>
          <a:prstGeom prst="rect">
            <a:avLst/>
          </a:prstGeom>
          <a:noFill/>
        </p:spPr>
        <p:txBody>
          <a:bodyPr wrap="square" rtlCol="0">
            <a:spAutoFit/>
          </a:bodyPr>
          <a:lstStyle/>
          <a:p>
            <a:r>
              <a:rPr lang="nl-NL" dirty="0"/>
              <a:t>Volgende week: </a:t>
            </a:r>
            <a:r>
              <a:rPr lang="nl-NL" dirty="0">
                <a:solidFill>
                  <a:schemeClr val="accent3"/>
                </a:solidFill>
              </a:rPr>
              <a:t>FOCUS OP DE VERSCHILLENDE TYPE WIJKEN EN BELEID DAARVOOR:</a:t>
            </a:r>
          </a:p>
          <a:p>
            <a:endParaRPr lang="nl-NL" dirty="0">
              <a:solidFill>
                <a:schemeClr val="accent3"/>
              </a:solidFill>
            </a:endParaRPr>
          </a:p>
          <a:p>
            <a:pPr marL="285750" indent="-285750">
              <a:buFontTx/>
              <a:buChar char="-"/>
            </a:pPr>
            <a:r>
              <a:rPr lang="nl-NL" dirty="0"/>
              <a:t>HOE EN WAAROM ONTSTAAN &gt; EVEN GESCHIEDENIS LES </a:t>
            </a:r>
          </a:p>
          <a:p>
            <a:pPr marL="285750" indent="-285750">
              <a:buFontTx/>
              <a:buChar char="-"/>
            </a:pPr>
            <a:endParaRPr lang="nl-NL" dirty="0"/>
          </a:p>
          <a:p>
            <a:pPr marL="285750" indent="-285750">
              <a:buFontTx/>
              <a:buChar char="-"/>
            </a:pPr>
            <a:r>
              <a:rPr lang="nl-NL" dirty="0"/>
              <a:t>VOORBEELDEN ONDERZOEKEN &gt; INSPIRATIE VOOR JE IBS</a:t>
            </a:r>
          </a:p>
          <a:p>
            <a:pPr marL="285750" indent="-285750">
              <a:buFontTx/>
              <a:buChar char="-"/>
            </a:pPr>
            <a:endParaRPr lang="nl-NL" dirty="0"/>
          </a:p>
          <a:p>
            <a:pPr marL="285750" indent="-285750">
              <a:buFontTx/>
              <a:buChar char="-"/>
            </a:pPr>
            <a:r>
              <a:rPr lang="nl-NL" dirty="0"/>
              <a:t>RELATIE MET DE RUIMTELIJKE ORDENING EN BELEID &gt; ZOEK DE KOPPELING MET JE IBS</a:t>
            </a:r>
          </a:p>
          <a:p>
            <a:pPr marL="285750" indent="-285750">
              <a:buFontTx/>
              <a:buChar char="-"/>
            </a:pPr>
            <a:endParaRPr lang="nl-NL" dirty="0"/>
          </a:p>
          <a:p>
            <a:pPr marL="285750" indent="-285750">
              <a:buFontTx/>
              <a:buChar char="-"/>
            </a:pPr>
            <a:r>
              <a:rPr lang="nl-NL" dirty="0"/>
              <a:t>HOE ZIET DE WIJK VAN JE IBS ER UIT ALS JE DOOR DE BRIL VAN RUIMTELIJKE ORDENING KIJKT &gt; FOTO’S MAKEN</a:t>
            </a:r>
          </a:p>
          <a:p>
            <a:endParaRPr lang="nl-NL" dirty="0"/>
          </a:p>
          <a:p>
            <a:pPr marL="285750" indent="-285750">
              <a:buFontTx/>
              <a:buChar char="-"/>
            </a:pPr>
            <a:r>
              <a:rPr lang="nl-NL" dirty="0"/>
              <a:t>Op pad incl. opdracht.</a:t>
            </a:r>
          </a:p>
          <a:p>
            <a:pPr marL="285750" indent="-285750">
              <a:buFontTx/>
              <a:buChar char="-"/>
            </a:pPr>
            <a:endParaRPr lang="nl-NL" dirty="0"/>
          </a:p>
          <a:p>
            <a:pPr marL="285750" indent="-285750">
              <a:buFontTx/>
              <a:buChar char="-"/>
            </a:pPr>
            <a:endParaRPr lang="nl-NL" dirty="0"/>
          </a:p>
          <a:p>
            <a:pPr marL="285750" indent="-285750">
              <a:buFontTx/>
              <a:buChar char="-"/>
            </a:pPr>
            <a:endParaRPr lang="nl-NL" dirty="0">
              <a:solidFill>
                <a:schemeClr val="accent3"/>
              </a:solidFill>
            </a:endParaRPr>
          </a:p>
          <a:p>
            <a:endParaRPr lang="nl-NL" dirty="0">
              <a:solidFill>
                <a:schemeClr val="accent3"/>
              </a:solidFill>
            </a:endParaRPr>
          </a:p>
          <a:p>
            <a:pPr marL="285750" indent="-285750">
              <a:buFontTx/>
              <a:buChar char="-"/>
            </a:pPr>
            <a:endParaRPr lang="nl-NL" dirty="0">
              <a:solidFill>
                <a:schemeClr val="accent3"/>
              </a:solidFill>
            </a:endParaRPr>
          </a:p>
        </p:txBody>
      </p:sp>
    </p:spTree>
    <p:extLst>
      <p:ext uri="{BB962C8B-B14F-4D97-AF65-F5344CB8AC3E}">
        <p14:creationId xmlns:p14="http://schemas.microsoft.com/office/powerpoint/2010/main" val="468538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al 2">
            <a:extLst>
              <a:ext uri="{FF2B5EF4-FFF2-40B4-BE49-F238E27FC236}">
                <a16:creationId xmlns:a16="http://schemas.microsoft.com/office/drawing/2014/main" id="{CFAF932F-8155-423D-A3F1-0BBC95AFA2F2}"/>
              </a:ext>
            </a:extLst>
          </p:cNvPr>
          <p:cNvSpPr/>
          <p:nvPr/>
        </p:nvSpPr>
        <p:spPr>
          <a:xfrm rot="21028806">
            <a:off x="1300938" y="1107022"/>
            <a:ext cx="3435927" cy="26046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Nog iets herhalen?</a:t>
            </a:r>
          </a:p>
          <a:p>
            <a:pPr algn="ctr"/>
            <a:r>
              <a:rPr lang="nl-NL" sz="2400" dirty="0"/>
              <a:t>Aanvullen?</a:t>
            </a:r>
          </a:p>
        </p:txBody>
      </p:sp>
      <p:sp>
        <p:nvSpPr>
          <p:cNvPr id="4" name="Ovaal 3">
            <a:extLst>
              <a:ext uri="{FF2B5EF4-FFF2-40B4-BE49-F238E27FC236}">
                <a16:creationId xmlns:a16="http://schemas.microsoft.com/office/drawing/2014/main" id="{A5EB0C58-6E9D-4244-BA1B-E0A00DED58AF}"/>
              </a:ext>
            </a:extLst>
          </p:cNvPr>
          <p:cNvSpPr/>
          <p:nvPr/>
        </p:nvSpPr>
        <p:spPr>
          <a:xfrm rot="720433">
            <a:off x="7584505" y="670604"/>
            <a:ext cx="3713018" cy="3477491"/>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Nog ‘stad en wijk zaken’ bespreken voor het IBS? </a:t>
            </a:r>
          </a:p>
        </p:txBody>
      </p:sp>
      <p:pic>
        <p:nvPicPr>
          <p:cNvPr id="5" name="Afbeelding 4">
            <a:extLst>
              <a:ext uri="{FF2B5EF4-FFF2-40B4-BE49-F238E27FC236}">
                <a16:creationId xmlns:a16="http://schemas.microsoft.com/office/drawing/2014/main" id="{6EDC87D7-BC7B-45DE-81DC-E065F97E15D5}"/>
              </a:ext>
            </a:extLst>
          </p:cNvPr>
          <p:cNvPicPr>
            <a:picLocks noChangeAspect="1"/>
          </p:cNvPicPr>
          <p:nvPr/>
        </p:nvPicPr>
        <p:blipFill>
          <a:blip r:embed="rId2"/>
          <a:stretch>
            <a:fillRect/>
          </a:stretch>
        </p:blipFill>
        <p:spPr>
          <a:xfrm>
            <a:off x="4278655" y="3078480"/>
            <a:ext cx="3634689" cy="3626333"/>
          </a:xfrm>
          <a:prstGeom prst="rect">
            <a:avLst/>
          </a:prstGeom>
        </p:spPr>
      </p:pic>
    </p:spTree>
    <p:extLst>
      <p:ext uri="{BB962C8B-B14F-4D97-AF65-F5344CB8AC3E}">
        <p14:creationId xmlns:p14="http://schemas.microsoft.com/office/powerpoint/2010/main" val="125939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BF224373-E7B2-4E2A-A25D-FE52544DB759}"/>
              </a:ext>
            </a:extLst>
          </p:cNvPr>
          <p:cNvSpPr txBox="1"/>
          <p:nvPr/>
        </p:nvSpPr>
        <p:spPr>
          <a:xfrm>
            <a:off x="1066800" y="1059124"/>
            <a:ext cx="10223414" cy="5047536"/>
          </a:xfrm>
          <a:prstGeom prst="rect">
            <a:avLst/>
          </a:prstGeom>
          <a:noFill/>
        </p:spPr>
        <p:txBody>
          <a:bodyPr wrap="square" rtlCol="0">
            <a:spAutoFit/>
          </a:bodyPr>
          <a:lstStyle/>
          <a:p>
            <a:r>
              <a:rPr lang="nl-NL" sz="2800" b="1" dirty="0">
                <a:solidFill>
                  <a:schemeClr val="accent1"/>
                </a:solidFill>
              </a:rPr>
              <a:t>Programma voor vandaag:</a:t>
            </a:r>
          </a:p>
          <a:p>
            <a:endParaRPr lang="nl-NL" sz="2800" b="1" dirty="0">
              <a:solidFill>
                <a:schemeClr val="accent1"/>
              </a:solidFill>
            </a:endParaRPr>
          </a:p>
          <a:p>
            <a:endParaRPr lang="nl-NL" sz="2800" b="1" dirty="0">
              <a:solidFill>
                <a:schemeClr val="accent1"/>
              </a:solidFill>
            </a:endParaRPr>
          </a:p>
          <a:p>
            <a:endParaRPr lang="nl-NL" sz="2800" b="1" dirty="0">
              <a:solidFill>
                <a:schemeClr val="accent1"/>
              </a:solidFill>
            </a:endParaRPr>
          </a:p>
          <a:p>
            <a:pPr marL="342900" indent="-342900">
              <a:buAutoNum type="arabicPeriod"/>
            </a:pPr>
            <a:r>
              <a:rPr lang="nl-NL" sz="2400" dirty="0"/>
              <a:t>Opstart </a:t>
            </a:r>
          </a:p>
          <a:p>
            <a:pPr marL="342900" indent="-342900">
              <a:buAutoNum type="arabicPeriod"/>
            </a:pPr>
            <a:r>
              <a:rPr lang="nl-NL" sz="2400" dirty="0"/>
              <a:t>Thema van deze periode voor stad en wijk = ruimtelijke ordening en samenwerking in de wijk.</a:t>
            </a:r>
          </a:p>
          <a:p>
            <a:pPr marL="342900" indent="-342900">
              <a:buAutoNum type="arabicPeriod"/>
            </a:pPr>
            <a:r>
              <a:rPr lang="nl-NL" sz="2400" dirty="0"/>
              <a:t>Beleid op gebied van ruimtelijke ordening: puzzeltje leggen</a:t>
            </a:r>
          </a:p>
          <a:p>
            <a:pPr marL="342900" indent="-342900">
              <a:buAutoNum type="arabicPeriod"/>
            </a:pPr>
            <a:r>
              <a:rPr lang="nl-NL" sz="2400" dirty="0"/>
              <a:t>Aan de slag </a:t>
            </a:r>
          </a:p>
          <a:p>
            <a:pPr marL="342900" indent="-342900">
              <a:buAutoNum type="arabicPeriod"/>
            </a:pPr>
            <a:r>
              <a:rPr lang="nl-NL" sz="2400" dirty="0"/>
              <a:t>Nog zaken herhalen, uitdiepen?</a:t>
            </a:r>
          </a:p>
          <a:p>
            <a:pPr marL="342900" indent="-342900">
              <a:buAutoNum type="arabicPeriod"/>
            </a:pPr>
            <a:r>
              <a:rPr lang="nl-NL" sz="2400" dirty="0"/>
              <a:t>Nog ‘stad en wijk vragen’ rond je IBS?</a:t>
            </a:r>
          </a:p>
          <a:p>
            <a:pPr marL="342900" indent="-342900">
              <a:buAutoNum type="arabicPeriod"/>
            </a:pPr>
            <a:r>
              <a:rPr lang="nl-NL" sz="2400" dirty="0"/>
              <a:t>Afronding. </a:t>
            </a:r>
          </a:p>
          <a:p>
            <a:endParaRPr lang="nl-NL" dirty="0"/>
          </a:p>
        </p:txBody>
      </p:sp>
      <p:sp>
        <p:nvSpPr>
          <p:cNvPr id="2" name="Pijl: links 1">
            <a:extLst>
              <a:ext uri="{FF2B5EF4-FFF2-40B4-BE49-F238E27FC236}">
                <a16:creationId xmlns:a16="http://schemas.microsoft.com/office/drawing/2014/main" id="{1869FB56-9186-44CD-992F-3DAB8E334822}"/>
              </a:ext>
            </a:extLst>
          </p:cNvPr>
          <p:cNvSpPr/>
          <p:nvPr/>
        </p:nvSpPr>
        <p:spPr>
          <a:xfrm>
            <a:off x="6096000" y="56015"/>
            <a:ext cx="4591050" cy="2933700"/>
          </a:xfrm>
          <a:prstGeom prst="leftArrow">
            <a:avLst>
              <a:gd name="adj1" fmla="val 50000"/>
              <a:gd name="adj2" fmla="val 512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a:p>
            <a:pPr algn="ctr"/>
            <a:r>
              <a:rPr lang="nl-NL" dirty="0"/>
              <a:t>10.00 – 11.00 </a:t>
            </a:r>
          </a:p>
          <a:p>
            <a:pPr algn="ctr"/>
            <a:r>
              <a:rPr lang="nl-NL" dirty="0"/>
              <a:t>Pauze</a:t>
            </a:r>
          </a:p>
          <a:p>
            <a:pPr algn="ctr"/>
            <a:r>
              <a:rPr lang="nl-NL" dirty="0"/>
              <a:t>11.15 - 12.15</a:t>
            </a:r>
          </a:p>
          <a:p>
            <a:pPr algn="ctr"/>
            <a:r>
              <a:rPr lang="nl-NL" dirty="0"/>
              <a:t>Pauze </a:t>
            </a:r>
          </a:p>
          <a:p>
            <a:pPr algn="ctr"/>
            <a:r>
              <a:rPr lang="nl-NL" dirty="0"/>
              <a:t>12.45 – 14.45 </a:t>
            </a:r>
          </a:p>
          <a:p>
            <a:pPr algn="ctr"/>
            <a:endParaRPr lang="nl-NL" dirty="0"/>
          </a:p>
        </p:txBody>
      </p:sp>
    </p:spTree>
    <p:extLst>
      <p:ext uri="{BB962C8B-B14F-4D97-AF65-F5344CB8AC3E}">
        <p14:creationId xmlns:p14="http://schemas.microsoft.com/office/powerpoint/2010/main" val="1858147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9505013-EE43-4522-A68A-28D164A4B265}"/>
              </a:ext>
            </a:extLst>
          </p:cNvPr>
          <p:cNvPicPr>
            <a:picLocks noChangeAspect="1"/>
          </p:cNvPicPr>
          <p:nvPr/>
        </p:nvPicPr>
        <p:blipFill>
          <a:blip r:embed="rId2"/>
          <a:stretch>
            <a:fillRect/>
          </a:stretch>
        </p:blipFill>
        <p:spPr>
          <a:xfrm>
            <a:off x="7085647" y="1235709"/>
            <a:ext cx="3897313" cy="4020757"/>
          </a:xfrm>
          <a:prstGeom prst="rect">
            <a:avLst/>
          </a:prstGeom>
        </p:spPr>
      </p:pic>
    </p:spTree>
    <p:extLst>
      <p:ext uri="{BB962C8B-B14F-4D97-AF65-F5344CB8AC3E}">
        <p14:creationId xmlns:p14="http://schemas.microsoft.com/office/powerpoint/2010/main" val="408151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2441F72-7FA9-44FA-931A-AFB72736B386}"/>
              </a:ext>
            </a:extLst>
          </p:cNvPr>
          <p:cNvSpPr txBox="1"/>
          <p:nvPr/>
        </p:nvSpPr>
        <p:spPr>
          <a:xfrm>
            <a:off x="1028700" y="1157941"/>
            <a:ext cx="6400800" cy="523220"/>
          </a:xfrm>
          <a:prstGeom prst="rect">
            <a:avLst/>
          </a:prstGeom>
          <a:noFill/>
        </p:spPr>
        <p:txBody>
          <a:bodyPr wrap="square" rtlCol="0">
            <a:spAutoFit/>
          </a:bodyPr>
          <a:lstStyle/>
          <a:p>
            <a:r>
              <a:rPr lang="nl-NL" sz="2800" b="1" dirty="0">
                <a:solidFill>
                  <a:schemeClr val="accent6"/>
                </a:solidFill>
              </a:rPr>
              <a:t>Opstart</a:t>
            </a:r>
            <a:r>
              <a:rPr lang="nl-NL" dirty="0"/>
              <a:t> </a:t>
            </a:r>
          </a:p>
        </p:txBody>
      </p:sp>
      <p:sp>
        <p:nvSpPr>
          <p:cNvPr id="4" name="Rechthoek 3">
            <a:extLst>
              <a:ext uri="{FF2B5EF4-FFF2-40B4-BE49-F238E27FC236}">
                <a16:creationId xmlns:a16="http://schemas.microsoft.com/office/drawing/2014/main" id="{4CE55F1A-0511-4BF7-886B-C700C8A0F7FA}"/>
              </a:ext>
            </a:extLst>
          </p:cNvPr>
          <p:cNvSpPr/>
          <p:nvPr/>
        </p:nvSpPr>
        <p:spPr>
          <a:xfrm>
            <a:off x="2426494" y="954643"/>
            <a:ext cx="2595561" cy="1036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Kristen ITC" panose="03050502040202030202" pitchFamily="66" charset="0"/>
              </a:rPr>
              <a:t>Hoe gaat het?</a:t>
            </a:r>
          </a:p>
        </p:txBody>
      </p:sp>
      <p:sp>
        <p:nvSpPr>
          <p:cNvPr id="5" name="Ovaal 4">
            <a:extLst>
              <a:ext uri="{FF2B5EF4-FFF2-40B4-BE49-F238E27FC236}">
                <a16:creationId xmlns:a16="http://schemas.microsoft.com/office/drawing/2014/main" id="{651B940D-D268-494C-9A80-E8955BC16D34}"/>
              </a:ext>
            </a:extLst>
          </p:cNvPr>
          <p:cNvSpPr/>
          <p:nvPr/>
        </p:nvSpPr>
        <p:spPr>
          <a:xfrm rot="1116188">
            <a:off x="7390210" y="332303"/>
            <a:ext cx="3781425" cy="298132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solidFill>
                  <a:schemeClr val="accent6"/>
                </a:solidFill>
              </a:rPr>
              <a:t>Wat gaan we doen in de lessen stad en wijk</a:t>
            </a:r>
            <a:r>
              <a:rPr lang="nl-NL" dirty="0">
                <a:solidFill>
                  <a:schemeClr val="accent6"/>
                </a:solidFill>
              </a:rPr>
              <a:t>?</a:t>
            </a:r>
          </a:p>
        </p:txBody>
      </p:sp>
      <p:sp>
        <p:nvSpPr>
          <p:cNvPr id="6" name="Hart 5">
            <a:extLst>
              <a:ext uri="{FF2B5EF4-FFF2-40B4-BE49-F238E27FC236}">
                <a16:creationId xmlns:a16="http://schemas.microsoft.com/office/drawing/2014/main" id="{C6EFB6B5-928D-40AC-B434-2F3FCFED0AD3}"/>
              </a:ext>
            </a:extLst>
          </p:cNvPr>
          <p:cNvSpPr/>
          <p:nvPr/>
        </p:nvSpPr>
        <p:spPr>
          <a:xfrm>
            <a:off x="5219700" y="3789878"/>
            <a:ext cx="2457450" cy="2419350"/>
          </a:xfrm>
          <a:prstGeom prst="hear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Op pad</a:t>
            </a:r>
          </a:p>
        </p:txBody>
      </p:sp>
      <p:sp>
        <p:nvSpPr>
          <p:cNvPr id="7" name="Bliksemflits 6">
            <a:extLst>
              <a:ext uri="{FF2B5EF4-FFF2-40B4-BE49-F238E27FC236}">
                <a16:creationId xmlns:a16="http://schemas.microsoft.com/office/drawing/2014/main" id="{D5354C52-24A3-4F73-AA4F-33A06AB71EDA}"/>
              </a:ext>
            </a:extLst>
          </p:cNvPr>
          <p:cNvSpPr/>
          <p:nvPr/>
        </p:nvSpPr>
        <p:spPr>
          <a:xfrm>
            <a:off x="476250" y="3929062"/>
            <a:ext cx="4743450" cy="2562225"/>
          </a:xfrm>
          <a:prstGeom prst="lightningBol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Vier uur les .. </a:t>
            </a:r>
          </a:p>
        </p:txBody>
      </p:sp>
      <p:sp>
        <p:nvSpPr>
          <p:cNvPr id="8" name="Pijl: links/rechts 7">
            <a:extLst>
              <a:ext uri="{FF2B5EF4-FFF2-40B4-BE49-F238E27FC236}">
                <a16:creationId xmlns:a16="http://schemas.microsoft.com/office/drawing/2014/main" id="{22BCC29D-C3DD-4AAA-877B-CA0306D2FA85}"/>
              </a:ext>
            </a:extLst>
          </p:cNvPr>
          <p:cNvSpPr/>
          <p:nvPr/>
        </p:nvSpPr>
        <p:spPr>
          <a:xfrm>
            <a:off x="1162050" y="2440453"/>
            <a:ext cx="4855707" cy="923925"/>
          </a:xfrm>
          <a:prstGeom prst="lef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Koppeling IBS en stad en wijk</a:t>
            </a:r>
          </a:p>
        </p:txBody>
      </p:sp>
      <p:sp>
        <p:nvSpPr>
          <p:cNvPr id="9" name="Bijschrift: pijl-links 8">
            <a:extLst>
              <a:ext uri="{FF2B5EF4-FFF2-40B4-BE49-F238E27FC236}">
                <a16:creationId xmlns:a16="http://schemas.microsoft.com/office/drawing/2014/main" id="{E876462A-8166-4143-B14E-F11F5C5AEF99}"/>
              </a:ext>
            </a:extLst>
          </p:cNvPr>
          <p:cNvSpPr/>
          <p:nvPr/>
        </p:nvSpPr>
        <p:spPr>
          <a:xfrm>
            <a:off x="8991600" y="4192072"/>
            <a:ext cx="2457450" cy="2333625"/>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nl-NL" dirty="0"/>
              <a:t>Opdrachten maken &gt; voor groep staan &amp;  organiseren van activiteiten.</a:t>
            </a:r>
          </a:p>
        </p:txBody>
      </p:sp>
    </p:spTree>
    <p:extLst>
      <p:ext uri="{BB962C8B-B14F-4D97-AF65-F5344CB8AC3E}">
        <p14:creationId xmlns:p14="http://schemas.microsoft.com/office/powerpoint/2010/main" val="25414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78026E56-9513-4A4F-842D-21F7B7F9E993}"/>
              </a:ext>
            </a:extLst>
          </p:cNvPr>
          <p:cNvGraphicFramePr>
            <a:graphicFrameLocks noGrp="1"/>
          </p:cNvGraphicFramePr>
          <p:nvPr>
            <p:extLst>
              <p:ext uri="{D42A27DB-BD31-4B8C-83A1-F6EECF244321}">
                <p14:modId xmlns:p14="http://schemas.microsoft.com/office/powerpoint/2010/main" val="3279108071"/>
              </p:ext>
            </p:extLst>
          </p:nvPr>
        </p:nvGraphicFramePr>
        <p:xfrm>
          <a:off x="835007" y="825835"/>
          <a:ext cx="10928368" cy="5596682"/>
        </p:xfrm>
        <a:graphic>
          <a:graphicData uri="http://schemas.openxmlformats.org/drawingml/2006/table">
            <a:tbl>
              <a:tblPr firstRow="1" firstCol="1" bandRow="1"/>
              <a:tblGrid>
                <a:gridCol w="755668">
                  <a:extLst>
                    <a:ext uri="{9D8B030D-6E8A-4147-A177-3AD203B41FA5}">
                      <a16:colId xmlns:a16="http://schemas.microsoft.com/office/drawing/2014/main" val="2010431418"/>
                    </a:ext>
                  </a:extLst>
                </a:gridCol>
                <a:gridCol w="10172700">
                  <a:extLst>
                    <a:ext uri="{9D8B030D-6E8A-4147-A177-3AD203B41FA5}">
                      <a16:colId xmlns:a16="http://schemas.microsoft.com/office/drawing/2014/main" val="3584623852"/>
                    </a:ext>
                  </a:extLst>
                </a:gridCol>
              </a:tblGrid>
              <a:tr h="374315">
                <a:tc>
                  <a: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Week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800"/>
                        </a:spcAft>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 thema en begrippen uit </a:t>
                      </a:r>
                      <a:r>
                        <a:rPr lang="nl-NL" sz="1800" dirty="0">
                          <a:solidFill>
                            <a:srgbClr val="4472C4"/>
                          </a:solidFill>
                          <a:effectLst/>
                          <a:latin typeface="Calibri" panose="020F0502020204030204" pitchFamily="34" charset="0"/>
                          <a:ea typeface="Calibri" panose="020F0502020204030204" pitchFamily="34" charset="0"/>
                          <a:cs typeface="Calibri" panose="020F0502020204030204" pitchFamily="34" charset="0"/>
                        </a:rPr>
                        <a:t>begrippenlijst</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399825214"/>
                  </a:ext>
                </a:extLst>
              </a:tr>
              <a:tr h="66848">
                <a:tc>
                  <a:txBody>
                    <a:bodyPr/>
                    <a:lstStyle/>
                    <a:p>
                      <a:pPr>
                        <a:lnSpc>
                          <a:spcPct val="107000"/>
                        </a:lnSpc>
                        <a:spcAft>
                          <a:spcPts val="800"/>
                        </a:spcAft>
                      </a:pPr>
                      <a:r>
                        <a:rPr lang="nl-NL" sz="1400" dirty="0">
                          <a:solidFill>
                            <a:srgbClr val="000000"/>
                          </a:solidFill>
                          <a:effectLst/>
                          <a:latin typeface="+mn-lt"/>
                          <a:ea typeface="Calibri" panose="020F0502020204030204" pitchFamily="34" charset="0"/>
                          <a:cs typeface="Calibri" panose="020F0502020204030204" pitchFamily="34" charset="0"/>
                        </a:rPr>
                        <a:t>Week 1</a:t>
                      </a:r>
                      <a:endParaRPr lang="nl-NL" sz="1400" dirty="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nl-NL" sz="1400" dirty="0">
                          <a:solidFill>
                            <a:srgbClr val="000000"/>
                          </a:solidFill>
                          <a:effectLst/>
                          <a:latin typeface="+mn-lt"/>
                          <a:ea typeface="Calibri" panose="020F0502020204030204" pitchFamily="34" charset="0"/>
                          <a:cs typeface="Calibri" panose="020F0502020204030204" pitchFamily="34" charset="0"/>
                        </a:rPr>
                        <a:t>Introweek </a:t>
                      </a:r>
                      <a:endParaRPr lang="nl-NL" sz="1400" dirty="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3518557"/>
                  </a:ext>
                </a:extLst>
              </a:tr>
              <a:tr h="614631">
                <a:tc>
                  <a:txBody>
                    <a:bodyPr/>
                    <a:lstStyle/>
                    <a:p>
                      <a:pPr>
                        <a:lnSpc>
                          <a:spcPct val="107000"/>
                        </a:lnSpc>
                        <a:spcAft>
                          <a:spcPts val="800"/>
                        </a:spcAft>
                      </a:pPr>
                      <a:r>
                        <a:rPr lang="nl-NL" sz="1400" dirty="0">
                          <a:effectLst/>
                          <a:latin typeface="+mn-lt"/>
                          <a:ea typeface="Calibri" panose="020F0502020204030204" pitchFamily="34" charset="0"/>
                          <a:cs typeface="Calibri" panose="020F0502020204030204" pitchFamily="34" charset="0"/>
                        </a:rPr>
                        <a:t>2</a:t>
                      </a:r>
                      <a:endParaRPr lang="nl-NL" sz="1400" dirty="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400" dirty="0">
                          <a:effectLst/>
                          <a:latin typeface="+mn-lt"/>
                          <a:ea typeface="Calibri" panose="020F0502020204030204" pitchFamily="34" charset="0"/>
                          <a:cs typeface="Calibri" panose="020F0502020204030204" pitchFamily="34" charset="0"/>
                        </a:rPr>
                        <a:t>Les 1;  4-9; Ruimtelijke ordening en alle </a:t>
                      </a:r>
                      <a:r>
                        <a:rPr lang="nl-NL" sz="1400" dirty="0" err="1">
                          <a:effectLst/>
                          <a:latin typeface="+mn-lt"/>
                          <a:ea typeface="Calibri" panose="020F0502020204030204" pitchFamily="34" charset="0"/>
                          <a:cs typeface="Calibri" panose="020F0502020204030204" pitchFamily="34" charset="0"/>
                        </a:rPr>
                        <a:t>nivo’s</a:t>
                      </a:r>
                      <a:r>
                        <a:rPr lang="nl-NL" sz="1400" dirty="0">
                          <a:effectLst/>
                          <a:latin typeface="+mn-lt"/>
                          <a:ea typeface="Calibri" panose="020F0502020204030204" pitchFamily="34" charset="0"/>
                          <a:cs typeface="Calibri" panose="020F0502020204030204" pitchFamily="34" charset="0"/>
                        </a:rPr>
                        <a:t> en partijen. </a:t>
                      </a:r>
                    </a:p>
                    <a:p>
                      <a:pPr>
                        <a:lnSpc>
                          <a:spcPct val="107000"/>
                        </a:lnSpc>
                        <a:spcAft>
                          <a:spcPts val="800"/>
                        </a:spcAft>
                      </a:pPr>
                      <a:r>
                        <a:rPr lang="nl-NL" sz="1400" dirty="0">
                          <a:solidFill>
                            <a:srgbClr val="4472C4"/>
                          </a:solidFill>
                          <a:effectLst/>
                          <a:latin typeface="+mn-lt"/>
                          <a:ea typeface="Calibri" panose="020F0502020204030204" pitchFamily="34" charset="0"/>
                          <a:cs typeface="Calibri" panose="020F0502020204030204" pitchFamily="34" charset="0"/>
                        </a:rPr>
                        <a:t>Bestemmingsplan, Omgevingswet, Gebiedsontwikkeling,  Gentrificatie </a:t>
                      </a:r>
                      <a:endParaRPr lang="nl-NL" sz="1400" dirty="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199630"/>
                  </a:ext>
                </a:extLst>
              </a:tr>
              <a:tr h="567358">
                <a:tc>
                  <a:txBody>
                    <a:bodyPr/>
                    <a:lstStyle/>
                    <a:p>
                      <a:pPr>
                        <a:lnSpc>
                          <a:spcPct val="107000"/>
                        </a:lnSpc>
                        <a:spcAft>
                          <a:spcPts val="800"/>
                        </a:spcAft>
                      </a:pPr>
                      <a:r>
                        <a:rPr lang="nl-NL" sz="1400">
                          <a:effectLst/>
                          <a:latin typeface="+mn-lt"/>
                          <a:ea typeface="Calibri" panose="020F0502020204030204" pitchFamily="34" charset="0"/>
                          <a:cs typeface="Calibri" panose="020F0502020204030204" pitchFamily="34" charset="0"/>
                        </a:rPr>
                        <a:t>3</a:t>
                      </a:r>
                      <a:endParaRPr lang="nl-NL" sz="140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nl-NL" sz="1400" dirty="0">
                          <a:effectLst/>
                          <a:latin typeface="+mn-lt"/>
                          <a:ea typeface="Times New Roman" panose="02020603050405020304" pitchFamily="18" charset="0"/>
                          <a:cs typeface="Times New Roman" panose="02020603050405020304" pitchFamily="18" charset="0"/>
                        </a:rPr>
                        <a:t>Les 2: 11-9; Stedelijke gebiedsinrichting en soorten wijken</a:t>
                      </a:r>
                    </a:p>
                    <a:p>
                      <a:pPr fontAlgn="base"/>
                      <a:r>
                        <a:rPr lang="nl-NL" sz="1400" dirty="0">
                          <a:effectLst/>
                          <a:latin typeface="+mn-lt"/>
                          <a:ea typeface="Times New Roman" panose="02020603050405020304" pitchFamily="18" charset="0"/>
                          <a:cs typeface="Times New Roman" panose="02020603050405020304" pitchFamily="18" charset="0"/>
                        </a:rPr>
                        <a:t> </a:t>
                      </a:r>
                      <a:r>
                        <a:rPr lang="nl-NL" sz="1400" dirty="0">
                          <a:solidFill>
                            <a:srgbClr val="4472C4"/>
                          </a:solidFill>
                          <a:effectLst/>
                          <a:latin typeface="+mn-lt"/>
                          <a:ea typeface="Calibri" panose="020F0502020204030204" pitchFamily="34" charset="0"/>
                          <a:cs typeface="Times New Roman" panose="02020603050405020304" pitchFamily="18" charset="0"/>
                        </a:rPr>
                        <a:t>Aandachtswijk, focuswijken en Vogelaarwijk, Gebiedsontwikkeling, Gentrificatie, Energietransitie (koppelen aan wijkaanpak)</a:t>
                      </a:r>
                      <a:endParaRPr lang="nl-NL" sz="1400" dirty="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620047"/>
                  </a:ext>
                </a:extLst>
              </a:tr>
              <a:tr h="628650">
                <a:tc>
                  <a:txBody>
                    <a:bodyPr/>
                    <a:lstStyle/>
                    <a:p>
                      <a:pPr>
                        <a:lnSpc>
                          <a:spcPct val="107000"/>
                        </a:lnSpc>
                        <a:spcAft>
                          <a:spcPts val="800"/>
                        </a:spcAft>
                      </a:pPr>
                      <a:r>
                        <a:rPr lang="nl-NL" sz="1400">
                          <a:effectLst/>
                          <a:latin typeface="+mn-lt"/>
                          <a:ea typeface="Calibri" panose="020F0502020204030204" pitchFamily="34" charset="0"/>
                          <a:cs typeface="Calibri" panose="020F0502020204030204" pitchFamily="34" charset="0"/>
                        </a:rPr>
                        <a:t>4</a:t>
                      </a:r>
                      <a:endParaRPr lang="nl-NL" sz="140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400" dirty="0">
                          <a:effectLst/>
                          <a:latin typeface="+mn-lt"/>
                          <a:ea typeface="Calibri" panose="020F0502020204030204" pitchFamily="34" charset="0"/>
                          <a:cs typeface="Calibri" panose="020F0502020204030204" pitchFamily="34" charset="0"/>
                        </a:rPr>
                        <a:t>Les 3; 18-9; Functies in de stad </a:t>
                      </a:r>
                      <a:endParaRPr lang="nl-NL" sz="1400" dirty="0">
                        <a:effectLst/>
                        <a:latin typeface="+mn-lt"/>
                        <a:ea typeface="Calibri" panose="020F0502020204030204" pitchFamily="34" charset="0"/>
                        <a:cs typeface="Times New Roman" panose="02020603050405020304" pitchFamily="18" charset="0"/>
                      </a:endParaRPr>
                    </a:p>
                    <a:p>
                      <a:pPr>
                        <a:lnSpc>
                          <a:spcPct val="106000"/>
                        </a:lnSpc>
                        <a:spcAft>
                          <a:spcPts val="800"/>
                        </a:spcAft>
                      </a:pPr>
                      <a:r>
                        <a:rPr lang="nl-NL" sz="1400" dirty="0">
                          <a:solidFill>
                            <a:srgbClr val="4472C4"/>
                          </a:solidFill>
                          <a:effectLst/>
                          <a:latin typeface="+mn-lt"/>
                          <a:ea typeface="Calibri" panose="020F0502020204030204" pitchFamily="34" charset="0"/>
                          <a:cs typeface="Times New Roman" panose="02020603050405020304" pitchFamily="18" charset="0"/>
                        </a:rPr>
                        <a:t>Gebiedsontwikkeling, Leefbaarheid &amp; wijkontwikkeling. Omgevingswet | Je kunt een relatie leggen met participatie van bewoners.</a:t>
                      </a:r>
                      <a:r>
                        <a:rPr lang="nl-NL" sz="1400" dirty="0">
                          <a:effectLst/>
                          <a:latin typeface="+mn-lt"/>
                          <a:ea typeface="Calibri" panose="020F0502020204030204" pitchFamily="34" charset="0"/>
                          <a:cs typeface="Calibri" panose="020F0502020204030204" pitchFamily="34" charset="0"/>
                        </a:rPr>
                        <a:t> </a:t>
                      </a:r>
                      <a:endParaRPr lang="nl-NL" sz="1400" dirty="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507253"/>
                  </a:ext>
                </a:extLst>
              </a:tr>
              <a:tr h="458974">
                <a:tc>
                  <a:txBody>
                    <a:bodyPr/>
                    <a:lstStyle/>
                    <a:p>
                      <a:pPr>
                        <a:lnSpc>
                          <a:spcPct val="107000"/>
                        </a:lnSpc>
                        <a:spcAft>
                          <a:spcPts val="800"/>
                        </a:spcAft>
                      </a:pPr>
                      <a:r>
                        <a:rPr lang="nl-NL" sz="1400">
                          <a:effectLst/>
                          <a:latin typeface="+mn-lt"/>
                          <a:ea typeface="Calibri" panose="020F0502020204030204" pitchFamily="34" charset="0"/>
                          <a:cs typeface="Calibri" panose="020F0502020204030204" pitchFamily="34" charset="0"/>
                        </a:rPr>
                        <a:t>5</a:t>
                      </a:r>
                      <a:endParaRPr lang="nl-NL" sz="140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400" dirty="0">
                          <a:effectLst/>
                          <a:latin typeface="+mn-lt"/>
                          <a:ea typeface="Calibri" panose="020F0502020204030204" pitchFamily="34" charset="0"/>
                          <a:cs typeface="Calibri" panose="020F0502020204030204" pitchFamily="34" charset="0"/>
                        </a:rPr>
                        <a:t>Les 4; 25-9 fysieke leefbaarheid verbinden aan sociale leefbaarheid en voorbereiden excursie </a:t>
                      </a:r>
                      <a:r>
                        <a:rPr lang="nl-NL" sz="1400" dirty="0">
                          <a:solidFill>
                            <a:srgbClr val="4472C4"/>
                          </a:solidFill>
                          <a:effectLst/>
                          <a:latin typeface="+mn-lt"/>
                          <a:ea typeface="Calibri" panose="020F0502020204030204" pitchFamily="34" charset="0"/>
                          <a:cs typeface="Calibri" panose="020F0502020204030204" pitchFamily="34" charset="0"/>
                        </a:rPr>
                        <a:t> Aandachtswijk, focuswijken en Vogelaarwijk. | Je kunt uitleggen wat de integrale wijkaanpak inhoudt, kent de belangrijkste partners binnen die aanpak en kent hun hoofddoelen. </a:t>
                      </a:r>
                      <a:r>
                        <a:rPr lang="nl-NL" sz="1400" dirty="0">
                          <a:solidFill>
                            <a:srgbClr val="4472C4"/>
                          </a:solidFill>
                          <a:effectLst/>
                          <a:latin typeface="+mn-lt"/>
                          <a:ea typeface="Calibri" panose="020F0502020204030204" pitchFamily="34" charset="0"/>
                          <a:cs typeface="Times New Roman" panose="02020603050405020304" pitchFamily="18" charset="0"/>
                        </a:rPr>
                        <a:t>Participatiesamenleving en </a:t>
                      </a:r>
                      <a:r>
                        <a:rPr lang="nl-NL" sz="1400" dirty="0" err="1">
                          <a:solidFill>
                            <a:srgbClr val="4472C4"/>
                          </a:solidFill>
                          <a:effectLst/>
                          <a:latin typeface="+mn-lt"/>
                          <a:ea typeface="Calibri" panose="020F0502020204030204" pitchFamily="34" charset="0"/>
                          <a:cs typeface="Times New Roman" panose="02020603050405020304" pitchFamily="18" charset="0"/>
                        </a:rPr>
                        <a:t>civil</a:t>
                      </a:r>
                      <a:r>
                        <a:rPr lang="nl-NL" sz="1400" dirty="0">
                          <a:solidFill>
                            <a:srgbClr val="4472C4"/>
                          </a:solidFill>
                          <a:effectLst/>
                          <a:latin typeface="+mn-lt"/>
                          <a:ea typeface="Calibri" panose="020F0502020204030204" pitchFamily="34" charset="0"/>
                          <a:cs typeface="Times New Roman" panose="02020603050405020304" pitchFamily="18" charset="0"/>
                        </a:rPr>
                        <a:t> society</a:t>
                      </a:r>
                      <a:r>
                        <a:rPr lang="nl-NL" sz="1400" dirty="0">
                          <a:effectLst/>
                          <a:latin typeface="+mn-lt"/>
                          <a:ea typeface="Calibri" panose="020F0502020204030204" pitchFamily="34" charset="0"/>
                          <a:cs typeface="Times New Roman" panose="02020603050405020304" pitchFamily="18" charset="0"/>
                        </a:rPr>
                        <a:t>. </a:t>
                      </a: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7058032"/>
                  </a:ext>
                </a:extLst>
              </a:tr>
              <a:tr h="724188">
                <a:tc>
                  <a:txBody>
                    <a:bodyPr/>
                    <a:lstStyle/>
                    <a:p>
                      <a:pPr>
                        <a:lnSpc>
                          <a:spcPct val="107000"/>
                        </a:lnSpc>
                        <a:spcAft>
                          <a:spcPts val="800"/>
                        </a:spcAft>
                      </a:pPr>
                      <a:r>
                        <a:rPr lang="nl-NL" sz="1400">
                          <a:effectLst/>
                          <a:latin typeface="+mn-lt"/>
                          <a:ea typeface="Calibri" panose="020F0502020204030204" pitchFamily="34" charset="0"/>
                          <a:cs typeface="Calibri" panose="020F0502020204030204" pitchFamily="34" charset="0"/>
                        </a:rPr>
                        <a:t>6</a:t>
                      </a:r>
                      <a:endParaRPr lang="nl-NL" sz="140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400" dirty="0">
                          <a:effectLst/>
                          <a:latin typeface="+mn-lt"/>
                          <a:ea typeface="Calibri" panose="020F0502020204030204" pitchFamily="34" charset="0"/>
                          <a:cs typeface="Calibri" panose="020F0502020204030204" pitchFamily="34" charset="0"/>
                        </a:rPr>
                        <a:t>Les 5; 2-10; Beleid in sociale domein en de geldstromen &amp; excursie voorbereiden </a:t>
                      </a:r>
                      <a:endParaRPr lang="nl-NL" sz="14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l-NL" sz="1400" dirty="0">
                          <a:solidFill>
                            <a:srgbClr val="4472C4"/>
                          </a:solidFill>
                          <a:effectLst/>
                          <a:latin typeface="+mn-lt"/>
                          <a:ea typeface="Calibri" panose="020F0502020204030204" pitchFamily="34" charset="0"/>
                          <a:cs typeface="Calibri" panose="020F0502020204030204" pitchFamily="34" charset="0"/>
                        </a:rPr>
                        <a:t>Subsidie aanvraag: waarom, wanneer en het proces. Sociale domein &amp; leefbaarheid. Sociaal maatschappelijke uitdagingen en sociale innovaties </a:t>
                      </a:r>
                      <a:endParaRPr lang="nl-NL" sz="1400" dirty="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576315"/>
                  </a:ext>
                </a:extLst>
              </a:tr>
              <a:tr h="176405">
                <a:tc>
                  <a:txBody>
                    <a:bodyPr/>
                    <a:lstStyle/>
                    <a:p>
                      <a:pPr>
                        <a:lnSpc>
                          <a:spcPct val="107000"/>
                        </a:lnSpc>
                        <a:spcAft>
                          <a:spcPts val="800"/>
                        </a:spcAft>
                      </a:pPr>
                      <a:r>
                        <a:rPr lang="nl-NL" sz="1400">
                          <a:effectLst/>
                          <a:latin typeface="+mn-lt"/>
                          <a:ea typeface="Calibri" panose="020F0502020204030204" pitchFamily="34" charset="0"/>
                          <a:cs typeface="Calibri" panose="020F0502020204030204" pitchFamily="34" charset="0"/>
                        </a:rPr>
                        <a:t>7</a:t>
                      </a:r>
                      <a:endParaRPr lang="nl-NL" sz="140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400" dirty="0">
                          <a:effectLst/>
                          <a:latin typeface="+mn-lt"/>
                          <a:ea typeface="Calibri" panose="020F0502020204030204" pitchFamily="34" charset="0"/>
                          <a:cs typeface="Calibri" panose="020F0502020204030204" pitchFamily="34" charset="0"/>
                        </a:rPr>
                        <a:t>Les 6; 9-10; Excursie </a:t>
                      </a:r>
                      <a:endParaRPr lang="nl-NL" sz="1400" dirty="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870190"/>
                  </a:ext>
                </a:extLst>
              </a:tr>
              <a:tr h="724188">
                <a:tc>
                  <a:txBody>
                    <a:bodyPr/>
                    <a:lstStyle/>
                    <a:p>
                      <a:pPr>
                        <a:lnSpc>
                          <a:spcPct val="107000"/>
                        </a:lnSpc>
                        <a:spcAft>
                          <a:spcPts val="800"/>
                        </a:spcAft>
                      </a:pPr>
                      <a:r>
                        <a:rPr lang="nl-NL" sz="1400">
                          <a:effectLst/>
                          <a:latin typeface="+mn-lt"/>
                          <a:ea typeface="Calibri" panose="020F0502020204030204" pitchFamily="34" charset="0"/>
                          <a:cs typeface="Calibri" panose="020F0502020204030204" pitchFamily="34" charset="0"/>
                        </a:rPr>
                        <a:t>8</a:t>
                      </a:r>
                      <a:endParaRPr lang="nl-NL" sz="140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400" dirty="0">
                          <a:effectLst/>
                          <a:latin typeface="+mn-lt"/>
                          <a:ea typeface="Calibri" panose="020F0502020204030204" pitchFamily="34" charset="0"/>
                          <a:cs typeface="Calibri" panose="020F0502020204030204" pitchFamily="34" charset="0"/>
                        </a:rPr>
                        <a:t>7; 16-10; Terugblik op de excursie. Lege les om niet-behandelde begrippen nog in te halen, begrippenlijst na te lopen.  </a:t>
                      </a:r>
                      <a:endParaRPr lang="nl-NL" sz="14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l-NL" sz="1400" dirty="0">
                          <a:solidFill>
                            <a:srgbClr val="4472C4"/>
                          </a:solidFill>
                          <a:effectLst/>
                          <a:latin typeface="+mn-lt"/>
                          <a:ea typeface="Calibri" panose="020F0502020204030204" pitchFamily="34" charset="0"/>
                          <a:cs typeface="Calibri" panose="020F0502020204030204" pitchFamily="34" charset="0"/>
                        </a:rPr>
                        <a:t>Je kunt de ontwikkelingen op het gebied van burgerparticipatie in de afgelopen 50 jaar beschrijven. Energie transitie. Sociaal maatschappelijke uitdagingen</a:t>
                      </a:r>
                      <a:endParaRPr lang="nl-NL" sz="1400" dirty="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931577"/>
                  </a:ext>
                </a:extLst>
              </a:tr>
              <a:tr h="0">
                <a:tc>
                  <a:txBody>
                    <a:bodyPr/>
                    <a:lstStyle/>
                    <a:p>
                      <a:pPr>
                        <a:lnSpc>
                          <a:spcPct val="107000"/>
                        </a:lnSpc>
                        <a:spcAft>
                          <a:spcPts val="800"/>
                        </a:spcAft>
                      </a:pPr>
                      <a:endParaRPr lang="nl-NL" sz="1200" dirty="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dirty="0">
                          <a:effectLst/>
                          <a:latin typeface="+mn-lt"/>
                          <a:ea typeface="Calibri" panose="020F0502020204030204" pitchFamily="34" charset="0"/>
                          <a:cs typeface="Calibri" panose="020F0502020204030204" pitchFamily="34" charset="0"/>
                        </a:rPr>
                        <a:t> </a:t>
                      </a:r>
                      <a:r>
                        <a:rPr lang="nl-NL" sz="1200" dirty="0">
                          <a:effectLst/>
                          <a:latin typeface="+mn-lt"/>
                          <a:ea typeface="Calibri" panose="020F0502020204030204" pitchFamily="34" charset="0"/>
                          <a:cs typeface="Calibri" panose="020F0502020204030204" pitchFamily="34" charset="0"/>
                        </a:rPr>
                        <a:t>HERFSTVAKANTIE</a:t>
                      </a:r>
                      <a:endParaRPr lang="nl-NL" sz="1600" dirty="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932454"/>
                  </a:ext>
                </a:extLst>
              </a:tr>
              <a:tr h="176405">
                <a:tc>
                  <a:txBody>
                    <a:bodyPr/>
                    <a:lstStyle/>
                    <a:p>
                      <a:pPr>
                        <a:lnSpc>
                          <a:spcPct val="107000"/>
                        </a:lnSpc>
                        <a:spcAft>
                          <a:spcPts val="800"/>
                        </a:spcAft>
                      </a:pPr>
                      <a:r>
                        <a:rPr lang="nl-NL" sz="1400">
                          <a:effectLst/>
                          <a:latin typeface="+mn-lt"/>
                          <a:ea typeface="Calibri" panose="020F0502020204030204" pitchFamily="34" charset="0"/>
                          <a:cs typeface="Calibri" panose="020F0502020204030204" pitchFamily="34" charset="0"/>
                        </a:rPr>
                        <a:t>9</a:t>
                      </a:r>
                      <a:endParaRPr lang="nl-NL" sz="140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dirty="0">
                          <a:effectLst/>
                          <a:latin typeface="+mn-lt"/>
                          <a:ea typeface="Calibri" panose="020F0502020204030204" pitchFamily="34" charset="0"/>
                          <a:cs typeface="Calibri" panose="020F0502020204030204" pitchFamily="34" charset="0"/>
                        </a:rPr>
                        <a:t>8; 30-10;  </a:t>
                      </a:r>
                      <a:endParaRPr lang="nl-NL" sz="1600" dirty="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463088"/>
                  </a:ext>
                </a:extLst>
              </a:tr>
              <a:tr h="66848">
                <a:tc>
                  <a:txBody>
                    <a:bodyPr/>
                    <a:lstStyle/>
                    <a:p>
                      <a:pPr>
                        <a:lnSpc>
                          <a:spcPct val="107000"/>
                        </a:lnSpc>
                        <a:spcAft>
                          <a:spcPts val="800"/>
                        </a:spcAft>
                      </a:pPr>
                      <a:r>
                        <a:rPr lang="nl-NL" sz="1400" dirty="0">
                          <a:effectLst/>
                          <a:latin typeface="+mn-lt"/>
                          <a:ea typeface="Calibri" panose="020F0502020204030204" pitchFamily="34" charset="0"/>
                          <a:cs typeface="Calibri" panose="020F0502020204030204" pitchFamily="34" charset="0"/>
                        </a:rPr>
                        <a:t>10</a:t>
                      </a:r>
                      <a:endParaRPr lang="nl-NL" sz="1400" dirty="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dirty="0">
                          <a:effectLst/>
                          <a:latin typeface="+mn-lt"/>
                          <a:ea typeface="Calibri" panose="020F0502020204030204" pitchFamily="34" charset="0"/>
                          <a:cs typeface="Calibri" panose="020F0502020204030204" pitchFamily="34" charset="0"/>
                        </a:rPr>
                        <a:t>9; 6-11; </a:t>
                      </a:r>
                      <a:endParaRPr lang="nl-NL" sz="1600" dirty="0">
                        <a:effectLst/>
                        <a:latin typeface="+mn-lt"/>
                        <a:ea typeface="Calibri" panose="020F0502020204030204" pitchFamily="34" charset="0"/>
                        <a:cs typeface="Times New Roman" panose="02020603050405020304" pitchFamily="18" charset="0"/>
                      </a:endParaRPr>
                    </a:p>
                  </a:txBody>
                  <a:tcPr marL="26739" marR="267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1376324"/>
                  </a:ext>
                </a:extLst>
              </a:tr>
            </a:tbl>
          </a:graphicData>
        </a:graphic>
      </p:graphicFrame>
    </p:spTree>
    <p:extLst>
      <p:ext uri="{BB962C8B-B14F-4D97-AF65-F5344CB8AC3E}">
        <p14:creationId xmlns:p14="http://schemas.microsoft.com/office/powerpoint/2010/main" val="148431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1AD290E-27B9-49E8-84C3-6BB0D0AD8F1E}"/>
              </a:ext>
            </a:extLst>
          </p:cNvPr>
          <p:cNvSpPr/>
          <p:nvPr/>
        </p:nvSpPr>
        <p:spPr>
          <a:xfrm>
            <a:off x="1399259" y="1149205"/>
            <a:ext cx="8310801" cy="523220"/>
          </a:xfrm>
          <a:prstGeom prst="rect">
            <a:avLst/>
          </a:prstGeom>
        </p:spPr>
        <p:txBody>
          <a:bodyPr wrap="none">
            <a:spAutoFit/>
          </a:bodyPr>
          <a:lstStyle/>
          <a:p>
            <a:r>
              <a:rPr lang="nl-NL" sz="2800" dirty="0">
                <a:solidFill>
                  <a:schemeClr val="accent1"/>
                </a:solidFill>
              </a:rPr>
              <a:t>Ruimtelijke ordening, belangrijke begrippen in deze les: </a:t>
            </a:r>
          </a:p>
        </p:txBody>
      </p:sp>
      <p:sp>
        <p:nvSpPr>
          <p:cNvPr id="9" name="Rechthoek 8">
            <a:extLst>
              <a:ext uri="{FF2B5EF4-FFF2-40B4-BE49-F238E27FC236}">
                <a16:creationId xmlns:a16="http://schemas.microsoft.com/office/drawing/2014/main" id="{B0E7122C-63D1-4925-9D9E-CD3778EDF474}"/>
              </a:ext>
            </a:extLst>
          </p:cNvPr>
          <p:cNvSpPr/>
          <p:nvPr/>
        </p:nvSpPr>
        <p:spPr>
          <a:xfrm>
            <a:off x="1519333" y="1846555"/>
            <a:ext cx="4757179" cy="3327834"/>
          </a:xfrm>
          <a:prstGeom prst="rect">
            <a:avLst/>
          </a:prstGeom>
        </p:spPr>
        <p:txBody>
          <a:bodyPr wrap="square">
            <a:spAutoFit/>
          </a:bodyPr>
          <a:lstStyle/>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Ruimtelijke ordening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Leefomgeving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Planologie</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Fysieke leefomgeving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De Wet ruimtelijke ordening (</a:t>
            </a:r>
            <a:r>
              <a:rPr lang="nl-NL" sz="2000" dirty="0" err="1">
                <a:latin typeface="Calibri" panose="020F0502020204030204" pitchFamily="34" charset="0"/>
                <a:ea typeface="Calibri" panose="020F0502020204030204" pitchFamily="34" charset="0"/>
                <a:cs typeface="Times New Roman" panose="02020603050405020304" pitchFamily="18" charset="0"/>
              </a:rPr>
              <a:t>Wro</a:t>
            </a:r>
            <a:r>
              <a:rPr lang="nl-NL" sz="20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Milieueffectrapportage</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Ministerie van Infrastructuur en waterstaat = I&amp;W </a:t>
            </a:r>
          </a:p>
        </p:txBody>
      </p:sp>
      <p:sp>
        <p:nvSpPr>
          <p:cNvPr id="6" name="Tekstvak 5">
            <a:extLst>
              <a:ext uri="{FF2B5EF4-FFF2-40B4-BE49-F238E27FC236}">
                <a16:creationId xmlns:a16="http://schemas.microsoft.com/office/drawing/2014/main" id="{51BF06DB-6C14-438E-B65E-B481B06D9FE3}"/>
              </a:ext>
            </a:extLst>
          </p:cNvPr>
          <p:cNvSpPr txBox="1"/>
          <p:nvPr/>
        </p:nvSpPr>
        <p:spPr>
          <a:xfrm>
            <a:off x="7048870" y="1846555"/>
            <a:ext cx="3872371" cy="2998513"/>
          </a:xfrm>
          <a:prstGeom prst="rect">
            <a:avLst/>
          </a:prstGeom>
          <a:noFill/>
        </p:spPr>
        <p:txBody>
          <a:bodyPr wrap="square" rtlCol="0">
            <a:spAutoFit/>
          </a:bodyPr>
          <a:lstStyle/>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Rijkswaterstaat </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Gebiedsontwikkeling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Omgevingsvisie</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Structuurvisie</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Provinciale verordening</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Bestemmingsplan</a:t>
            </a:r>
          </a:p>
          <a:p>
            <a:pPr>
              <a:lnSpc>
                <a:spcPct val="107000"/>
              </a:lnSpc>
              <a:spcAft>
                <a:spcPts val="800"/>
              </a:spcAft>
            </a:pPr>
            <a:r>
              <a:rPr lang="nl-NL" sz="2000" dirty="0">
                <a:latin typeface="Calibri" panose="020F0502020204030204" pitchFamily="34" charset="0"/>
                <a:ea typeface="Calibri" panose="020F0502020204030204" pitchFamily="34" charset="0"/>
                <a:cs typeface="Times New Roman" panose="02020603050405020304" pitchFamily="18" charset="0"/>
              </a:rPr>
              <a:t>Wijzigingsplannen </a:t>
            </a:r>
          </a:p>
        </p:txBody>
      </p:sp>
      <p:sp>
        <p:nvSpPr>
          <p:cNvPr id="7" name="Tekstvak 6">
            <a:extLst>
              <a:ext uri="{FF2B5EF4-FFF2-40B4-BE49-F238E27FC236}">
                <a16:creationId xmlns:a16="http://schemas.microsoft.com/office/drawing/2014/main" id="{E16EBB57-959D-44A7-BB9D-34E1F3D5BEA4}"/>
              </a:ext>
            </a:extLst>
          </p:cNvPr>
          <p:cNvSpPr txBox="1"/>
          <p:nvPr/>
        </p:nvSpPr>
        <p:spPr>
          <a:xfrm>
            <a:off x="1399259" y="6092309"/>
            <a:ext cx="9030616" cy="369332"/>
          </a:xfrm>
          <a:prstGeom prst="rect">
            <a:avLst/>
          </a:prstGeom>
          <a:noFill/>
        </p:spPr>
        <p:txBody>
          <a:bodyPr wrap="square">
            <a:spAutoFit/>
          </a:bodyPr>
          <a:lstStyle/>
          <a:p>
            <a:r>
              <a:rPr lang="nl-NL" dirty="0">
                <a:hlinkClick r:id="rId2"/>
              </a:rPr>
              <a:t>https://www.youtube.com/watch?v=PQlBndx90tI</a:t>
            </a:r>
            <a:r>
              <a:rPr lang="nl-NL" dirty="0"/>
              <a:t> = filmpje met intro over stedenbouw </a:t>
            </a:r>
          </a:p>
        </p:txBody>
      </p:sp>
    </p:spTree>
    <p:extLst>
      <p:ext uri="{BB962C8B-B14F-4D97-AF65-F5344CB8AC3E}">
        <p14:creationId xmlns:p14="http://schemas.microsoft.com/office/powerpoint/2010/main" val="3514635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8C16BA6A-A77E-4DC2-B893-8A5EBF0B9DC8}"/>
              </a:ext>
            </a:extLst>
          </p:cNvPr>
          <p:cNvSpPr/>
          <p:nvPr/>
        </p:nvSpPr>
        <p:spPr>
          <a:xfrm>
            <a:off x="759838" y="998283"/>
            <a:ext cx="6232988" cy="523220"/>
          </a:xfrm>
          <a:prstGeom prst="rect">
            <a:avLst/>
          </a:prstGeom>
        </p:spPr>
        <p:txBody>
          <a:bodyPr wrap="none">
            <a:spAutoFit/>
          </a:bodyPr>
          <a:lstStyle/>
          <a:p>
            <a:r>
              <a:rPr lang="nl-NL" sz="2800" dirty="0">
                <a:solidFill>
                  <a:schemeClr val="accent1"/>
                </a:solidFill>
              </a:rPr>
              <a:t>Beleid op gebied van ruimtelijke ordening</a:t>
            </a:r>
          </a:p>
        </p:txBody>
      </p:sp>
      <p:pic>
        <p:nvPicPr>
          <p:cNvPr id="12" name="Afbeelding 11">
            <a:extLst>
              <a:ext uri="{FF2B5EF4-FFF2-40B4-BE49-F238E27FC236}">
                <a16:creationId xmlns:a16="http://schemas.microsoft.com/office/drawing/2014/main" id="{21C3BBDA-1CE0-4217-9CBA-B489EC61F5EF}"/>
              </a:ext>
            </a:extLst>
          </p:cNvPr>
          <p:cNvPicPr>
            <a:picLocks noChangeAspect="1"/>
          </p:cNvPicPr>
          <p:nvPr/>
        </p:nvPicPr>
        <p:blipFill>
          <a:blip r:embed="rId2"/>
          <a:stretch>
            <a:fillRect/>
          </a:stretch>
        </p:blipFill>
        <p:spPr>
          <a:xfrm>
            <a:off x="5015883" y="1637080"/>
            <a:ext cx="6561638" cy="4945712"/>
          </a:xfrm>
          <a:prstGeom prst="rect">
            <a:avLst/>
          </a:prstGeom>
        </p:spPr>
      </p:pic>
      <p:pic>
        <p:nvPicPr>
          <p:cNvPr id="13" name="Afbeelding 12">
            <a:extLst>
              <a:ext uri="{FF2B5EF4-FFF2-40B4-BE49-F238E27FC236}">
                <a16:creationId xmlns:a16="http://schemas.microsoft.com/office/drawing/2014/main" id="{DBFA96E0-ACF8-4B18-B7A5-DDA6AE629F38}"/>
              </a:ext>
            </a:extLst>
          </p:cNvPr>
          <p:cNvPicPr>
            <a:picLocks noChangeAspect="1"/>
          </p:cNvPicPr>
          <p:nvPr/>
        </p:nvPicPr>
        <p:blipFill>
          <a:blip r:embed="rId3"/>
          <a:stretch>
            <a:fillRect/>
          </a:stretch>
        </p:blipFill>
        <p:spPr>
          <a:xfrm rot="20662776">
            <a:off x="2156534" y="2877659"/>
            <a:ext cx="2286000" cy="1581150"/>
          </a:xfrm>
          <a:prstGeom prst="rect">
            <a:avLst/>
          </a:prstGeom>
        </p:spPr>
      </p:pic>
    </p:spTree>
    <p:extLst>
      <p:ext uri="{BB962C8B-B14F-4D97-AF65-F5344CB8AC3E}">
        <p14:creationId xmlns:p14="http://schemas.microsoft.com/office/powerpoint/2010/main" val="2368910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F9B4EA9-C071-4E49-B62F-E5A4B269A059}"/>
              </a:ext>
            </a:extLst>
          </p:cNvPr>
          <p:cNvSpPr/>
          <p:nvPr/>
        </p:nvSpPr>
        <p:spPr>
          <a:xfrm>
            <a:off x="790502" y="1665031"/>
            <a:ext cx="11401498" cy="461665"/>
          </a:xfrm>
          <a:prstGeom prst="rect">
            <a:avLst/>
          </a:prstGeom>
        </p:spPr>
        <p:txBody>
          <a:bodyPr wrap="square">
            <a:spAutoFit/>
          </a:bodyPr>
          <a:lstStyle/>
          <a:p>
            <a:r>
              <a:rPr lang="nl-NL" sz="2400" b="1" dirty="0">
                <a:solidFill>
                  <a:schemeClr val="accent3">
                    <a:lumMod val="50000"/>
                  </a:schemeClr>
                </a:solidFill>
              </a:rPr>
              <a:t>De Omgevingswet bestaat uit drie onderdelen en gaat in per 2022.</a:t>
            </a:r>
          </a:p>
        </p:txBody>
      </p:sp>
      <p:sp>
        <p:nvSpPr>
          <p:cNvPr id="5" name="Rechthoek 4">
            <a:extLst>
              <a:ext uri="{FF2B5EF4-FFF2-40B4-BE49-F238E27FC236}">
                <a16:creationId xmlns:a16="http://schemas.microsoft.com/office/drawing/2014/main" id="{CF4503E3-68AA-454B-968A-C86C4E52FCE8}"/>
              </a:ext>
            </a:extLst>
          </p:cNvPr>
          <p:cNvSpPr/>
          <p:nvPr/>
        </p:nvSpPr>
        <p:spPr>
          <a:xfrm>
            <a:off x="1941364" y="2961334"/>
            <a:ext cx="6096000" cy="1477328"/>
          </a:xfrm>
          <a:prstGeom prst="rect">
            <a:avLst/>
          </a:prstGeom>
        </p:spPr>
        <p:txBody>
          <a:bodyPr>
            <a:spAutoFit/>
          </a:bodyPr>
          <a:lstStyle/>
          <a:p>
            <a:r>
              <a:rPr lang="nl-NL" b="1" dirty="0">
                <a:solidFill>
                  <a:schemeClr val="accent6"/>
                </a:solidFill>
              </a:rPr>
              <a:t>1) Wet</a:t>
            </a:r>
          </a:p>
          <a:p>
            <a:r>
              <a:rPr lang="nl-NL" sz="2400" dirty="0"/>
              <a:t>De Omgevingswet biedt bestuurs­lagen diverse instrumenten om de fysieke leefomgeving en de activiteiten daarin te reguleren.</a:t>
            </a:r>
          </a:p>
        </p:txBody>
      </p:sp>
      <p:pic>
        <p:nvPicPr>
          <p:cNvPr id="6" name="Picture 2" descr="180003-28 Visual website_Wet">
            <a:extLst>
              <a:ext uri="{FF2B5EF4-FFF2-40B4-BE49-F238E27FC236}">
                <a16:creationId xmlns:a16="http://schemas.microsoft.com/office/drawing/2014/main" id="{EF8CB17B-B56F-4C81-BD86-B016B0BAE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1349" y="2776781"/>
            <a:ext cx="2231487" cy="2231487"/>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7B003E47-F89F-45F3-AE46-00B9437A0F6D}"/>
              </a:ext>
            </a:extLst>
          </p:cNvPr>
          <p:cNvSpPr/>
          <p:nvPr/>
        </p:nvSpPr>
        <p:spPr>
          <a:xfrm>
            <a:off x="790502" y="2200060"/>
            <a:ext cx="7755250" cy="646331"/>
          </a:xfrm>
          <a:prstGeom prst="rect">
            <a:avLst/>
          </a:prstGeom>
        </p:spPr>
        <p:txBody>
          <a:bodyPr wrap="square">
            <a:spAutoFit/>
          </a:bodyPr>
          <a:lstStyle/>
          <a:p>
            <a:r>
              <a:rPr lang="nl-NL" dirty="0"/>
              <a:t>Voor gemeenten is het belangrijk om nu al anders te werken. </a:t>
            </a:r>
          </a:p>
          <a:p>
            <a:r>
              <a:rPr lang="nl-NL" dirty="0"/>
              <a:t>De Omgevingswet bestaat grofweg uit drie elementen:</a:t>
            </a:r>
          </a:p>
        </p:txBody>
      </p:sp>
      <p:sp>
        <p:nvSpPr>
          <p:cNvPr id="11" name="Rechthoek 10">
            <a:extLst>
              <a:ext uri="{FF2B5EF4-FFF2-40B4-BE49-F238E27FC236}">
                <a16:creationId xmlns:a16="http://schemas.microsoft.com/office/drawing/2014/main" id="{BFE5CD43-C91D-401C-9044-9904768FD0FF}"/>
              </a:ext>
            </a:extLst>
          </p:cNvPr>
          <p:cNvSpPr/>
          <p:nvPr/>
        </p:nvSpPr>
        <p:spPr>
          <a:xfrm rot="982351">
            <a:off x="8752988" y="539533"/>
            <a:ext cx="2947386" cy="1077218"/>
          </a:xfrm>
          <a:prstGeom prst="rect">
            <a:avLst/>
          </a:prstGeom>
          <a:noFill/>
        </p:spPr>
        <p:txBody>
          <a:bodyPr wrap="square" lIns="91440" tIns="45720" rIns="91440" bIns="45720">
            <a:spAutoFit/>
          </a:bodyPr>
          <a:lstStyle/>
          <a:p>
            <a:pPr algn="ctr"/>
            <a:r>
              <a:rPr lang="nl-NL" sz="3200" b="0" cap="none" spc="0" dirty="0">
                <a:ln w="0"/>
                <a:solidFill>
                  <a:schemeClr val="accent3">
                    <a:lumMod val="60000"/>
                    <a:lumOff val="40000"/>
                  </a:schemeClr>
                </a:solidFill>
                <a:effectLst>
                  <a:reflection blurRad="6350" stA="53000" endA="300" endPos="35500" dir="5400000" sy="-90000" algn="bl" rotWithShape="0"/>
                </a:effectLst>
              </a:rPr>
              <a:t>Samenvoeging van 26 wetten</a:t>
            </a:r>
          </a:p>
        </p:txBody>
      </p:sp>
      <p:sp>
        <p:nvSpPr>
          <p:cNvPr id="12" name="Rechthoek 11">
            <a:extLst>
              <a:ext uri="{FF2B5EF4-FFF2-40B4-BE49-F238E27FC236}">
                <a16:creationId xmlns:a16="http://schemas.microsoft.com/office/drawing/2014/main" id="{8D0CA34D-B2C6-4D8D-B56F-85FFDD88440F}"/>
              </a:ext>
            </a:extLst>
          </p:cNvPr>
          <p:cNvSpPr/>
          <p:nvPr/>
        </p:nvSpPr>
        <p:spPr>
          <a:xfrm>
            <a:off x="3815477" y="5344357"/>
            <a:ext cx="4279037" cy="923330"/>
          </a:xfrm>
          <a:prstGeom prst="rect">
            <a:avLst/>
          </a:prstGeom>
        </p:spPr>
        <p:txBody>
          <a:bodyPr wrap="square">
            <a:spAutoFit/>
          </a:bodyPr>
          <a:lstStyle/>
          <a:p>
            <a:r>
              <a:rPr lang="nl-NL" b="1" dirty="0">
                <a:solidFill>
                  <a:schemeClr val="accent3">
                    <a:lumMod val="60000"/>
                    <a:lumOff val="40000"/>
                  </a:schemeClr>
                </a:solidFill>
              </a:rPr>
              <a:t>De fysieke leefomgeving is een breed begrip. Het omvat onderwerpen als ruimte, milieu, verkeer, natuur en water. </a:t>
            </a:r>
          </a:p>
        </p:txBody>
      </p:sp>
      <p:sp>
        <p:nvSpPr>
          <p:cNvPr id="19" name="Rechthoek 18">
            <a:extLst>
              <a:ext uri="{FF2B5EF4-FFF2-40B4-BE49-F238E27FC236}">
                <a16:creationId xmlns:a16="http://schemas.microsoft.com/office/drawing/2014/main" id="{9DF0EFE3-78C1-4BAB-9639-6217A8EC875C}"/>
              </a:ext>
            </a:extLst>
          </p:cNvPr>
          <p:cNvSpPr/>
          <p:nvPr/>
        </p:nvSpPr>
        <p:spPr>
          <a:xfrm rot="21299998">
            <a:off x="2843537" y="518983"/>
            <a:ext cx="5623078" cy="400110"/>
          </a:xfrm>
          <a:prstGeom prst="rect">
            <a:avLst/>
          </a:prstGeom>
        </p:spPr>
        <p:txBody>
          <a:bodyPr wrap="none">
            <a:spAutoFit/>
          </a:bodyPr>
          <a:lstStyle/>
          <a:p>
            <a:r>
              <a:rPr lang="nl-NL" sz="2000" b="1" dirty="0">
                <a:solidFill>
                  <a:schemeClr val="accent3">
                    <a:lumMod val="60000"/>
                    <a:lumOff val="40000"/>
                  </a:schemeClr>
                </a:solidFill>
              </a:rPr>
              <a:t>Sneller, eenvoudiger en meer ruimte voor initiatief.</a:t>
            </a:r>
          </a:p>
        </p:txBody>
      </p:sp>
      <p:sp>
        <p:nvSpPr>
          <p:cNvPr id="20" name="Pijl: omlaag 19">
            <a:extLst>
              <a:ext uri="{FF2B5EF4-FFF2-40B4-BE49-F238E27FC236}">
                <a16:creationId xmlns:a16="http://schemas.microsoft.com/office/drawing/2014/main" id="{6C251C5E-F88C-49DE-A994-BB3F408C3317}"/>
              </a:ext>
            </a:extLst>
          </p:cNvPr>
          <p:cNvSpPr/>
          <p:nvPr/>
        </p:nvSpPr>
        <p:spPr>
          <a:xfrm>
            <a:off x="6684885" y="4057095"/>
            <a:ext cx="292964" cy="1287262"/>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A48F7435-F720-46B6-A9C3-95D6637578D3}"/>
              </a:ext>
            </a:extLst>
          </p:cNvPr>
          <p:cNvSpPr txBox="1"/>
          <p:nvPr/>
        </p:nvSpPr>
        <p:spPr>
          <a:xfrm>
            <a:off x="180974" y="6267687"/>
            <a:ext cx="11249025" cy="369332"/>
          </a:xfrm>
          <a:prstGeom prst="rect">
            <a:avLst/>
          </a:prstGeom>
          <a:noFill/>
        </p:spPr>
        <p:txBody>
          <a:bodyPr wrap="square">
            <a:spAutoFit/>
          </a:bodyPr>
          <a:lstStyle/>
          <a:p>
            <a:r>
              <a:rPr lang="nl-NL" dirty="0"/>
              <a:t>https://www.youtube.com/watch?time_continue=6&amp;v=SuGeqKRIoTE&amp;feature=emb_logo</a:t>
            </a:r>
          </a:p>
        </p:txBody>
      </p:sp>
    </p:spTree>
    <p:extLst>
      <p:ext uri="{BB962C8B-B14F-4D97-AF65-F5344CB8AC3E}">
        <p14:creationId xmlns:p14="http://schemas.microsoft.com/office/powerpoint/2010/main" val="271775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A4E26C5-B87C-4073-A9D7-7D3514D6FE70}"/>
              </a:ext>
            </a:extLst>
          </p:cNvPr>
          <p:cNvPicPr>
            <a:picLocks noChangeAspect="1"/>
          </p:cNvPicPr>
          <p:nvPr/>
        </p:nvPicPr>
        <p:blipFill>
          <a:blip r:embed="rId2"/>
          <a:stretch>
            <a:fillRect/>
          </a:stretch>
        </p:blipFill>
        <p:spPr>
          <a:xfrm>
            <a:off x="2231397" y="1890946"/>
            <a:ext cx="2696592" cy="2696592"/>
          </a:xfrm>
          <a:prstGeom prst="rect">
            <a:avLst/>
          </a:prstGeom>
        </p:spPr>
      </p:pic>
      <p:sp>
        <p:nvSpPr>
          <p:cNvPr id="3" name="Rechthoek 2">
            <a:extLst>
              <a:ext uri="{FF2B5EF4-FFF2-40B4-BE49-F238E27FC236}">
                <a16:creationId xmlns:a16="http://schemas.microsoft.com/office/drawing/2014/main" id="{1A85A368-C2C8-4D8E-861D-AD4922E508EA}"/>
              </a:ext>
            </a:extLst>
          </p:cNvPr>
          <p:cNvSpPr/>
          <p:nvPr/>
        </p:nvSpPr>
        <p:spPr>
          <a:xfrm>
            <a:off x="5269891" y="2505670"/>
            <a:ext cx="5131293" cy="1938992"/>
          </a:xfrm>
          <a:prstGeom prst="rect">
            <a:avLst/>
          </a:prstGeom>
        </p:spPr>
        <p:txBody>
          <a:bodyPr wrap="square">
            <a:spAutoFit/>
          </a:bodyPr>
          <a:lstStyle/>
          <a:p>
            <a:r>
              <a:rPr lang="nl-NL" sz="2400" dirty="0">
                <a:solidFill>
                  <a:schemeClr val="accent6"/>
                </a:solidFill>
              </a:rPr>
              <a:t>2) </a:t>
            </a:r>
            <a:r>
              <a:rPr lang="nl-NL" sz="2400" b="1" dirty="0">
                <a:solidFill>
                  <a:schemeClr val="accent6"/>
                </a:solidFill>
              </a:rPr>
              <a:t>Het</a:t>
            </a:r>
            <a:r>
              <a:rPr lang="nl-NL" sz="2400" dirty="0">
                <a:solidFill>
                  <a:schemeClr val="accent6"/>
                </a:solidFill>
              </a:rPr>
              <a:t> </a:t>
            </a:r>
            <a:r>
              <a:rPr lang="nl-NL" sz="2400" b="1" dirty="0">
                <a:solidFill>
                  <a:schemeClr val="accent6"/>
                </a:solidFill>
              </a:rPr>
              <a:t>digitale loket </a:t>
            </a:r>
            <a:r>
              <a:rPr lang="nl-NL" sz="2400" dirty="0"/>
              <a:t>waar initiatiefnemers, overheden en belanghebbenden snel kunnen zien wat is toegestaan in de fysieke leefomgeving. </a:t>
            </a:r>
          </a:p>
        </p:txBody>
      </p:sp>
    </p:spTree>
    <p:extLst>
      <p:ext uri="{BB962C8B-B14F-4D97-AF65-F5344CB8AC3E}">
        <p14:creationId xmlns:p14="http://schemas.microsoft.com/office/powerpoint/2010/main" val="150056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F7200AD-0ABE-4532-924F-B9B9E8EA711A}"/>
              </a:ext>
            </a:extLst>
          </p:cNvPr>
          <p:cNvSpPr/>
          <p:nvPr/>
        </p:nvSpPr>
        <p:spPr>
          <a:xfrm>
            <a:off x="807868" y="1134875"/>
            <a:ext cx="8478174" cy="4862870"/>
          </a:xfrm>
          <a:prstGeom prst="rect">
            <a:avLst/>
          </a:prstGeom>
        </p:spPr>
        <p:txBody>
          <a:bodyPr wrap="square">
            <a:spAutoFit/>
          </a:bodyPr>
          <a:lstStyle/>
          <a:p>
            <a:r>
              <a:rPr lang="nl-NL" sz="2800" b="1" dirty="0">
                <a:solidFill>
                  <a:schemeClr val="accent6"/>
                </a:solidFill>
              </a:rPr>
              <a:t>3) Anders werken: </a:t>
            </a:r>
          </a:p>
          <a:p>
            <a:endParaRPr lang="nl-NL" dirty="0"/>
          </a:p>
          <a:p>
            <a:r>
              <a:rPr lang="nl-NL" b="1" dirty="0"/>
              <a:t>a) Gebiedsgericht werken.</a:t>
            </a:r>
          </a:p>
          <a:p>
            <a:r>
              <a:rPr lang="nl-NL" dirty="0"/>
              <a:t>Sommige maatschappelijke vraagstukken vragen om meer regionale samenwerking tussen overheden. Ook gebiedsgericht werken, vergt goede samenwerking tussen overheden in de regio. </a:t>
            </a:r>
          </a:p>
          <a:p>
            <a:endParaRPr lang="nl-NL" b="1" dirty="0"/>
          </a:p>
          <a:p>
            <a:r>
              <a:rPr lang="nl-NL" b="1" dirty="0"/>
              <a:t>b) Integraal werken.</a:t>
            </a:r>
          </a:p>
          <a:p>
            <a:r>
              <a:rPr lang="nl-NL" dirty="0"/>
              <a:t>Het bijeen brengen van allerlei verschillende onderwerpen, perspectieven en belangen om daar samenhang in te brengen.  </a:t>
            </a:r>
          </a:p>
          <a:p>
            <a:endParaRPr lang="nl-NL" dirty="0"/>
          </a:p>
          <a:p>
            <a:r>
              <a:rPr lang="nl-NL" b="1" dirty="0"/>
              <a:t>c) Participatie en samenwerking. </a:t>
            </a:r>
          </a:p>
          <a:p>
            <a:r>
              <a:rPr lang="nl-NL" dirty="0"/>
              <a:t>Een ander samenspel met bewoners, bedrijven en andere belanghebbenden. Zodat goede ideeën meteen op tafel komen, bestuurders betere besluiten kunnen nemen en initiatieven uit de samenleving een plek krijgen.</a:t>
            </a:r>
          </a:p>
          <a:p>
            <a:endParaRPr lang="nl-NL" dirty="0"/>
          </a:p>
        </p:txBody>
      </p:sp>
      <p:pic>
        <p:nvPicPr>
          <p:cNvPr id="4" name="Afbeelding 3">
            <a:extLst>
              <a:ext uri="{FF2B5EF4-FFF2-40B4-BE49-F238E27FC236}">
                <a16:creationId xmlns:a16="http://schemas.microsoft.com/office/drawing/2014/main" id="{64E62A6F-D90B-436F-B427-93DEF4E4B138}"/>
              </a:ext>
            </a:extLst>
          </p:cNvPr>
          <p:cNvPicPr>
            <a:picLocks noChangeAspect="1"/>
          </p:cNvPicPr>
          <p:nvPr/>
        </p:nvPicPr>
        <p:blipFill>
          <a:blip r:embed="rId2"/>
          <a:stretch>
            <a:fillRect/>
          </a:stretch>
        </p:blipFill>
        <p:spPr>
          <a:xfrm>
            <a:off x="8702266" y="165602"/>
            <a:ext cx="3263398" cy="3263398"/>
          </a:xfrm>
          <a:prstGeom prst="rect">
            <a:avLst/>
          </a:prstGeom>
        </p:spPr>
      </p:pic>
    </p:spTree>
    <p:extLst>
      <p:ext uri="{BB962C8B-B14F-4D97-AF65-F5344CB8AC3E}">
        <p14:creationId xmlns:p14="http://schemas.microsoft.com/office/powerpoint/2010/main" val="3665072081"/>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CC81CB-4030-4A55-8DD0-2C977A556A04}">
  <ds:schemaRefs>
    <ds:schemaRef ds:uri="http://schemas.openxmlformats.org/package/2006/metadata/core-properties"/>
    <ds:schemaRef ds:uri="http://purl.org/dc/terms/"/>
    <ds:schemaRef ds:uri="http://purl.org/dc/elements/1.1/"/>
    <ds:schemaRef ds:uri="47a28104-336f-447d-946e-e305ac2bcd47"/>
    <ds:schemaRef ds:uri="http://purl.org/dc/dcmitype/"/>
    <ds:schemaRef ds:uri="http://schemas.microsoft.com/office/2006/documentManagement/types"/>
    <ds:schemaRef ds:uri="http://schemas.microsoft.com/office/infopath/2007/PartnerControls"/>
    <ds:schemaRef ds:uri="34354c1b-6b8c-435b-ad50-990538c19557"/>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2B01221-A349-4A85-A725-A8D3D0698C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5AD834-1223-4DDA-A10E-F837810EAD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TotalTime>
  <Words>1263</Words>
  <Application>Microsoft Office PowerPoint</Application>
  <PresentationFormat>Breedbeeld</PresentationFormat>
  <Paragraphs>185</Paragraphs>
  <Slides>20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Calibri</vt:lpstr>
      <vt:lpstr>Gisha</vt:lpstr>
      <vt:lpstr>Kristen ITC</vt:lpstr>
      <vt:lpstr>Helicon thema</vt:lpstr>
      <vt:lpstr>Stad&amp;Wijk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Stad&amp;Wijk</dc:title>
  <dc:creator>Pascalle Cup</dc:creator>
  <cp:lastModifiedBy>Pascalle Cup</cp:lastModifiedBy>
  <cp:revision>4</cp:revision>
  <dcterms:created xsi:type="dcterms:W3CDTF">2020-09-01T08:24:26Z</dcterms:created>
  <dcterms:modified xsi:type="dcterms:W3CDTF">2020-09-03T11:31:13Z</dcterms:modified>
</cp:coreProperties>
</file>